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57" r:id="rId3"/>
    <p:sldId id="297" r:id="rId4"/>
    <p:sldId id="298" r:id="rId5"/>
    <p:sldId id="299" r:id="rId6"/>
    <p:sldId id="262" r:id="rId7"/>
    <p:sldId id="300" r:id="rId8"/>
    <p:sldId id="301" r:id="rId9"/>
    <p:sldId id="302" r:id="rId10"/>
    <p:sldId id="303" r:id="rId11"/>
    <p:sldId id="266" r:id="rId12"/>
    <p:sldId id="268" r:id="rId13"/>
    <p:sldId id="269" r:id="rId14"/>
    <p:sldId id="270" r:id="rId15"/>
    <p:sldId id="271" r:id="rId16"/>
    <p:sldId id="272" r:id="rId17"/>
    <p:sldId id="276" r:id="rId18"/>
    <p:sldId id="275" r:id="rId19"/>
    <p:sldId id="274" r:id="rId20"/>
    <p:sldId id="273" r:id="rId21"/>
    <p:sldId id="304" r:id="rId22"/>
    <p:sldId id="281" r:id="rId23"/>
    <p:sldId id="283" r:id="rId24"/>
    <p:sldId id="296" r:id="rId25"/>
    <p:sldId id="278" r:id="rId26"/>
    <p:sldId id="277" r:id="rId27"/>
    <p:sldId id="305" r:id="rId2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008" y="-75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700F615-B5D2-4334-8DC4-E5E97DA7E730}" type="datetimeFigureOut">
              <a:rPr lang="es-ES"/>
              <a:pPr>
                <a:defRPr/>
              </a:pPr>
              <a:t>29/10/2013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D60C1C7-5EFA-42AC-84D4-4EA8C7A979AD}"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E8B425-11DD-4F0C-9B9A-3279F5DD5361}" type="slidenum">
              <a:rPr lang="es-ES">
                <a:solidFill>
                  <a:srgbClr val="000000"/>
                </a:solidFill>
                <a:latin typeface="Times New Roman" pitchFamily="18" charset="0"/>
              </a:rPr>
              <a:pPr fontAlgn="base">
                <a:spcBef>
                  <a:spcPct val="0"/>
                </a:spcBef>
                <a:spcAft>
                  <a:spcPct val="0"/>
                </a:spcAft>
              </a:pPr>
              <a:t>1</a:t>
            </a:fld>
            <a:endParaRPr lang="es-ES">
              <a:solidFill>
                <a:srgbClr val="000000"/>
              </a:solidFill>
              <a:latin typeface="Times New Roman" pitchFamily="18"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latin typeface="Times New Roman" pitchFamily="18" charset="0"/>
              </a:rPr>
              <a:t>PORTADA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10DA45-F488-4D82-99B1-9DE16B85B3C3}" type="slidenum">
              <a:rPr lang="es-ES"/>
              <a:pPr fontAlgn="base">
                <a:spcBef>
                  <a:spcPct val="0"/>
                </a:spcBef>
                <a:spcAft>
                  <a:spcPct val="0"/>
                </a:spcAft>
              </a:pPr>
              <a:t>26</a:t>
            </a:fld>
            <a:endParaRPr lang="es-ES"/>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s-ES" smtClean="0"/>
              <a:t>CONTRAPORTADA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2BFC8A60-7937-45D1-BB18-212DFACA5C87}" type="datetimeFigureOut">
              <a:rPr lang="es-ES"/>
              <a:pPr>
                <a:defRPr/>
              </a:pPr>
              <a:t>29/10/2013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7267F3A-DEB0-4EC6-93CE-32202E71D9B9}"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60CF37D-E230-4C33-8446-69D446E19EDF}" type="datetimeFigureOut">
              <a:rPr lang="es-ES"/>
              <a:pPr>
                <a:defRPr/>
              </a:pPr>
              <a:t>29/10/2013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B0935AB-A1E0-4042-8DF6-933281D86D6D}"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8693108-43FA-41CF-B9DB-DBD02549460B}" type="datetimeFigureOut">
              <a:rPr lang="es-ES"/>
              <a:pPr>
                <a:defRPr/>
              </a:pPr>
              <a:t>29/10/2013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3B7ECAF-2959-4765-8EA5-8E482B455DA6}"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ext Box 1028"/>
          <p:cNvSpPr txBox="1">
            <a:spLocks noChangeArrowheads="1"/>
          </p:cNvSpPr>
          <p:nvPr userDrawn="1"/>
        </p:nvSpPr>
        <p:spPr bwMode="auto">
          <a:xfrm>
            <a:off x="533400" y="6324600"/>
            <a:ext cx="8077200" cy="276225"/>
          </a:xfrm>
          <a:prstGeom prst="rect">
            <a:avLst/>
          </a:prstGeom>
          <a:noFill/>
          <a:ln w="9525">
            <a:noFill/>
            <a:miter lim="800000"/>
            <a:headEnd/>
            <a:tailEnd/>
          </a:ln>
        </p:spPr>
        <p:txBody>
          <a:bodyPr>
            <a:spAutoFit/>
          </a:bodyPr>
          <a:lstStyle/>
          <a:p>
            <a:pPr eaLnBrk="0" hangingPunct="0">
              <a:defRPr/>
            </a:pPr>
            <a:r>
              <a:rPr lang="es-ES" sz="1200" i="1" dirty="0">
                <a:solidFill>
                  <a:srgbClr val="0000CC"/>
                </a:solidFill>
              </a:rPr>
              <a:t>Departamento de Gestión Tributaria	                EUROSOCIAL II		      Brasilia, 3 a 7 de Junio de 2013</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Text Box 1028"/>
          <p:cNvSpPr txBox="1">
            <a:spLocks noChangeArrowheads="1"/>
          </p:cNvSpPr>
          <p:nvPr userDrawn="1"/>
        </p:nvSpPr>
        <p:spPr bwMode="auto">
          <a:xfrm>
            <a:off x="533400" y="6324600"/>
            <a:ext cx="8077200" cy="276225"/>
          </a:xfrm>
          <a:prstGeom prst="rect">
            <a:avLst/>
          </a:prstGeom>
          <a:noFill/>
          <a:ln w="9525">
            <a:noFill/>
            <a:miter lim="800000"/>
            <a:headEnd/>
            <a:tailEnd/>
          </a:ln>
        </p:spPr>
        <p:txBody>
          <a:bodyPr>
            <a:spAutoFit/>
          </a:bodyPr>
          <a:lstStyle/>
          <a:p>
            <a:pPr eaLnBrk="0" hangingPunct="0">
              <a:defRPr/>
            </a:pPr>
            <a:r>
              <a:rPr lang="es-ES" sz="1200" i="1" dirty="0">
                <a:solidFill>
                  <a:srgbClr val="0000CC"/>
                </a:solidFill>
              </a:rPr>
              <a:t>Departamento de Gestión Tributaria	                EUROSOCIAL II		      Brasilia, 3 a 7 de Junio de 2013</a:t>
            </a:r>
          </a:p>
        </p:txBody>
      </p:sp>
      <p:sp>
        <p:nvSpPr>
          <p:cNvPr id="3" name="2 Marcador de número de diapositiva"/>
          <p:cNvSpPr>
            <a:spLocks noGrp="1"/>
          </p:cNvSpPr>
          <p:nvPr userDrawn="1">
            <p:ph type="sldNum" sz="quarter" idx="10"/>
          </p:nvPr>
        </p:nvSpPr>
        <p:spPr>
          <a:xfrm>
            <a:off x="8604250" y="6429375"/>
            <a:ext cx="444500" cy="285750"/>
          </a:xfrm>
          <a:prstGeom prst="rect">
            <a:avLst/>
          </a:prstGeom>
        </p:spPr>
        <p:txBody>
          <a:bodyPr/>
          <a:lstStyle>
            <a:lvl1pPr algn="ctr">
              <a:defRPr sz="1200" b="1">
                <a:solidFill>
                  <a:srgbClr val="000000"/>
                </a:solidFill>
                <a:latin typeface="Times New Roman" charset="0"/>
              </a:defRPr>
            </a:lvl1pPr>
          </a:lstStyle>
          <a:p>
            <a:pPr>
              <a:defRPr/>
            </a:pPr>
            <a:fld id="{F756B2A4-2A2C-4A7D-A5DB-D2ED4D8B3B7E}" type="slidenum">
              <a:rPr lang="es-ES"/>
              <a:pPr>
                <a:defRPr/>
              </a:pPr>
              <a:t>‹Nº›</a:t>
            </a:fld>
            <a:endParaRPr lang="es-E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Text Box 1028"/>
          <p:cNvSpPr txBox="1">
            <a:spLocks noChangeArrowheads="1"/>
          </p:cNvSpPr>
          <p:nvPr userDrawn="1"/>
        </p:nvSpPr>
        <p:spPr bwMode="auto">
          <a:xfrm>
            <a:off x="533400" y="6324600"/>
            <a:ext cx="8077200" cy="276225"/>
          </a:xfrm>
          <a:prstGeom prst="rect">
            <a:avLst/>
          </a:prstGeom>
          <a:noFill/>
          <a:ln w="9525">
            <a:noFill/>
            <a:miter lim="800000"/>
            <a:headEnd/>
            <a:tailEnd/>
          </a:ln>
        </p:spPr>
        <p:txBody>
          <a:bodyPr>
            <a:spAutoFit/>
          </a:bodyPr>
          <a:lstStyle/>
          <a:p>
            <a:pPr eaLnBrk="0" hangingPunct="0">
              <a:defRPr/>
            </a:pPr>
            <a:r>
              <a:rPr lang="es-ES" sz="1200" i="1" dirty="0">
                <a:solidFill>
                  <a:srgbClr val="0000CC"/>
                </a:solidFill>
              </a:rPr>
              <a:t>Departamento de Gestión Tributaria	                EUROSOCIAL II		      Brasilia, 3 a 7 de Junio de 2013</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07BEAD2-9455-4547-9948-0F516D300916}" type="datetimeFigureOut">
              <a:rPr lang="es-ES"/>
              <a:pPr>
                <a:defRPr/>
              </a:pPr>
              <a:t>29/10/2013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0E31BDB-F6BE-40F3-9FD6-53A79DDD76A0}"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2_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6FE0849-4848-440F-B3F2-EF6AA1BC3A13}" type="datetimeFigureOut">
              <a:rPr lang="es-ES"/>
              <a:pPr>
                <a:defRPr/>
              </a:pPr>
              <a:t>29/10/2013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5784A94-6931-498F-854C-45DB0615204F}"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59D8B838-BD3C-4152-A04A-32802C7F871E}" type="datetimeFigureOut">
              <a:rPr lang="es-ES"/>
              <a:pPr>
                <a:defRPr/>
              </a:pPr>
              <a:t>29/10/2013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BAF873A-E5D8-4E0B-834E-E02D5F6CF5ED}"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654FD99-DAF9-41E4-850A-BF11C880CD1C}" type="datetimeFigureOut">
              <a:rPr lang="es-ES"/>
              <a:pPr>
                <a:defRPr/>
              </a:pPr>
              <a:t>29/10/2013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A9620E7-167E-4788-A058-E29422AD44E9}"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0E3643AD-9CE5-40D9-A0BE-EA16CBB93FE3}" type="datetimeFigureOut">
              <a:rPr lang="es-ES"/>
              <a:pPr>
                <a:defRPr/>
              </a:pPr>
              <a:t>29/10/2013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0D938E8D-0280-4853-9449-B068AAC7D534}"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70EDE1A-411D-4C8A-9623-CB8E96872793}" type="datetimeFigureOut">
              <a:rPr lang="es-ES"/>
              <a:pPr>
                <a:defRPr/>
              </a:pPr>
              <a:t>29/10/2013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CF7EDE29-9A2B-4AEF-B1F3-35DA6EF59BD0}"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9A3475E-1E6E-4528-A549-12544EDB908F}" type="datetimeFigureOut">
              <a:rPr lang="es-ES"/>
              <a:pPr>
                <a:defRPr/>
              </a:pPr>
              <a:t>29/10/2013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C8833E4-8978-4B4F-AD1D-19BE11812D4B}"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B64525F-5E78-45D2-A1B0-DABDB24E8034}" type="datetimeFigureOut">
              <a:rPr lang="es-ES"/>
              <a:pPr>
                <a:defRPr/>
              </a:pPr>
              <a:t>29/10/2013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957EE09-2FED-41E9-AD14-DE93D2F4EC8A}"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defRPr>
            </a:lvl1pPr>
          </a:lstStyle>
          <a:p>
            <a:pPr>
              <a:defRPr/>
            </a:pPr>
            <a:fld id="{E4B65C2C-6BA6-4232-B6AD-A99DC4A92DCE}" type="datetimeFigureOut">
              <a:rPr lang="es-ES"/>
              <a:pPr>
                <a:defRPr/>
              </a:pPr>
              <a:t>29/10/2013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defRPr>
            </a:lvl1pPr>
          </a:lstStyle>
          <a:p>
            <a:pPr>
              <a:defRPr/>
            </a:pPr>
            <a:fld id="{2F84CADE-0655-40C5-9E65-6A227326E47B}"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9" descr="C:\Javier Rodriguez (F00993WM)\presentaciones\plantilla AEAT\optimizada\plantilla-freehand-nueva-co.jpg"/>
          <p:cNvPicPr>
            <a:picLocks noChangeAspect="1" noChangeArrowheads="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4" r:id="rId3"/>
    <p:sldLayoutId id="2147483693" r:id="rId4"/>
    <p:sldLayoutId id="2147483692" r:id="rId5"/>
    <p:sldLayoutId id="2147483697" r:id="rId6"/>
    <p:sldLayoutId id="2147483698" r:id="rId7"/>
    <p:sldLayoutId id="2147483691" r:id="rId8"/>
    <p:sldLayoutId id="2147483690" r:id="rId9"/>
    <p:sldLayoutId id="2147483689" r:id="rId10"/>
    <p:sldLayoutId id="2147483688" r:id="rId11"/>
    <p:sldLayoutId id="2147483687"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3.xml"/><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C:\Javier Rodriguez (F00993WM)\presentaciones\plantilla AEAT\optimizada\portadarrrrrr-copia-22.jpg"/>
          <p:cNvPicPr>
            <a:picLocks noChangeAspect="1" noChangeArrowheads="1"/>
          </p:cNvPicPr>
          <p:nvPr/>
        </p:nvPicPr>
        <p:blipFill>
          <a:blip r:embed="rId3"/>
          <a:srcRect/>
          <a:stretch>
            <a:fillRect/>
          </a:stretch>
        </p:blipFill>
        <p:spPr bwMode="auto">
          <a:xfrm>
            <a:off x="0" y="0"/>
            <a:ext cx="9144000" cy="7072313"/>
          </a:xfrm>
          <a:prstGeom prst="rect">
            <a:avLst/>
          </a:prstGeom>
          <a:noFill/>
          <a:ln w="9525">
            <a:noFill/>
            <a:miter lim="800000"/>
            <a:headEnd/>
            <a:tailEnd/>
          </a:ln>
        </p:spPr>
      </p:pic>
      <p:sp>
        <p:nvSpPr>
          <p:cNvPr id="7173" name="Text Box 5"/>
          <p:cNvSpPr txBox="1">
            <a:spLocks noChangeArrowheads="1"/>
          </p:cNvSpPr>
          <p:nvPr/>
        </p:nvSpPr>
        <p:spPr bwMode="auto">
          <a:xfrm>
            <a:off x="533400" y="3609975"/>
            <a:ext cx="8077200" cy="1568450"/>
          </a:xfrm>
          <a:prstGeom prst="rect">
            <a:avLst/>
          </a:prstGeom>
          <a:noFill/>
          <a:ln w="19050">
            <a:noFill/>
            <a:miter lim="800000"/>
            <a:headEnd/>
            <a:tailEnd/>
          </a:ln>
          <a:effectLst>
            <a:outerShdw dist="35921" dir="8100000" algn="ctr" rotWithShape="0">
              <a:srgbClr val="C6D5E2"/>
            </a:outerShdw>
          </a:effectLst>
        </p:spPr>
        <p:txBody>
          <a:bodyPr>
            <a:spAutoFit/>
          </a:bodyPr>
          <a:lstStyle/>
          <a:p>
            <a:pPr algn="ctr" fontAlgn="auto">
              <a:spcBef>
                <a:spcPts val="0"/>
              </a:spcBef>
              <a:spcAft>
                <a:spcPts val="0"/>
              </a:spcAft>
              <a:defRPr/>
            </a:pPr>
            <a:r>
              <a:rPr lang="es-ES" sz="2400" dirty="0">
                <a:latin typeface="+mn-lt"/>
              </a:rPr>
              <a:t>El Registro Único Tributario de entrada de declaraciones. Integración y conexión con otras bases de datos de interés tributario. Colaboradores Sociales y medidas de protección. Validación y procesamiento de declaraciones. Plataformas Web </a:t>
            </a:r>
          </a:p>
        </p:txBody>
      </p:sp>
      <p:sp>
        <p:nvSpPr>
          <p:cNvPr id="27651" name="6 CuadroTexto"/>
          <p:cNvSpPr txBox="1">
            <a:spLocks noChangeArrowheads="1"/>
          </p:cNvSpPr>
          <p:nvPr/>
        </p:nvSpPr>
        <p:spPr bwMode="auto">
          <a:xfrm>
            <a:off x="1214438" y="2286000"/>
            <a:ext cx="6715125" cy="1323975"/>
          </a:xfrm>
          <a:prstGeom prst="rect">
            <a:avLst/>
          </a:prstGeom>
          <a:noFill/>
          <a:ln w="9525">
            <a:noFill/>
            <a:miter lim="800000"/>
            <a:headEnd/>
            <a:tailEnd/>
          </a:ln>
        </p:spPr>
        <p:txBody>
          <a:bodyPr>
            <a:spAutoFit/>
          </a:bodyPr>
          <a:lstStyle/>
          <a:p>
            <a:pPr algn="ctr"/>
            <a:endParaRPr lang="es-ES" b="1">
              <a:solidFill>
                <a:srgbClr val="000000"/>
              </a:solidFill>
              <a:latin typeface="Calibri" pitchFamily="34" charset="0"/>
            </a:endParaRPr>
          </a:p>
          <a:p>
            <a:pPr algn="ctr"/>
            <a:r>
              <a:rPr lang="es-ES" sz="2000" b="1">
                <a:solidFill>
                  <a:srgbClr val="000000"/>
                </a:solidFill>
                <a:latin typeface="Calibri" pitchFamily="34" charset="0"/>
              </a:rPr>
              <a:t>ENCUENTRO SUR-SUR SOBRE REGISTRO DE CONTRIBUYENTES</a:t>
            </a:r>
          </a:p>
          <a:p>
            <a:pPr algn="ctr"/>
            <a:r>
              <a:rPr lang="es-ES" sz="2000" b="1">
                <a:solidFill>
                  <a:srgbClr val="000000"/>
                </a:solidFill>
                <a:latin typeface="Calibri" pitchFamily="34" charset="0"/>
              </a:rPr>
              <a:t>La Antigua, Guatemala del 26 al 30 de agosto de 2013</a:t>
            </a:r>
            <a:endParaRPr lang="es-ES" sz="2000">
              <a:solidFill>
                <a:srgbClr val="000000"/>
              </a:solidFill>
              <a:latin typeface="Calibri" pitchFamily="34" charset="0"/>
            </a:endParaRPr>
          </a:p>
          <a:p>
            <a:pPr algn="ctr">
              <a:spcBef>
                <a:spcPct val="10000"/>
              </a:spcBef>
            </a:pPr>
            <a:r>
              <a:rPr lang="es-ES_tradnl" sz="2000" b="1" i="1">
                <a:solidFill>
                  <a:srgbClr val="C00000"/>
                </a:solidFill>
                <a:ea typeface="Arial Unicode MS" pitchFamily="34" charset="-128"/>
                <a:cs typeface="Arial" charset="0"/>
              </a:rPr>
              <a:t> </a:t>
            </a:r>
            <a:endParaRPr lang="es-ES" sz="2000">
              <a:solidFill>
                <a:srgbClr val="000000"/>
              </a:solidFill>
              <a:latin typeface="Calibri" pitchFamily="34" charset="0"/>
              <a:ea typeface="Arial Unicode MS" pitchFamily="34" charset="-128"/>
              <a:cs typeface="Arial" charset="0"/>
            </a:endParaRPr>
          </a:p>
        </p:txBody>
      </p:sp>
      <p:sp>
        <p:nvSpPr>
          <p:cNvPr id="10" name="9 CuadroTexto"/>
          <p:cNvSpPr txBox="1"/>
          <p:nvPr/>
        </p:nvSpPr>
        <p:spPr>
          <a:xfrm>
            <a:off x="285750" y="6367463"/>
            <a:ext cx="8572500" cy="307975"/>
          </a:xfrm>
          <a:prstGeom prst="rect">
            <a:avLst/>
          </a:prstGeom>
          <a:noFill/>
        </p:spPr>
        <p:txBody>
          <a:bodyPr>
            <a:spAutoFit/>
          </a:bodyPr>
          <a:lstStyle/>
          <a:p>
            <a:pPr algn="ctr" eaLnBrk="0" fontAlgn="auto" hangingPunct="0">
              <a:spcBef>
                <a:spcPts val="0"/>
              </a:spcBef>
              <a:spcAft>
                <a:spcPts val="0"/>
              </a:spcAft>
              <a:defRPr/>
            </a:pPr>
            <a:r>
              <a:rPr lang="es-ES_tradnl" sz="1400" b="1" i="1" kern="1000" spc="-70" dirty="0">
                <a:solidFill>
                  <a:srgbClr val="0000CC"/>
                </a:solidFill>
                <a:latin typeface="Arial" pitchFamily="34" charset="0"/>
                <a:ea typeface="Arial Unicode MS" pitchFamily="34" charset="-128"/>
                <a:cs typeface="Arial" pitchFamily="34" charset="0"/>
              </a:rPr>
              <a:t>EUROSOCIAL: Encuentro SUR-SUR sobre Registro de contribuyentes. Guatemala Agosto 2013 </a:t>
            </a:r>
            <a:endParaRPr lang="es-ES" sz="1400" b="1" kern="1000" spc="-70" dirty="0">
              <a:solidFill>
                <a:srgbClr val="0000CC"/>
              </a:solidFill>
              <a:latin typeface="Times New Roman" charset="0"/>
            </a:endParaRPr>
          </a:p>
        </p:txBody>
      </p:sp>
      <p:pic>
        <p:nvPicPr>
          <p:cNvPr id="27653" name="0 Imagen" descr="logo_eurosocial_rgb.jpg"/>
          <p:cNvPicPr>
            <a:picLocks noChangeAspect="1" noChangeArrowheads="1"/>
          </p:cNvPicPr>
          <p:nvPr/>
        </p:nvPicPr>
        <p:blipFill>
          <a:blip r:embed="rId4"/>
          <a:srcRect/>
          <a:stretch>
            <a:fillRect/>
          </a:stretch>
        </p:blipFill>
        <p:spPr bwMode="auto">
          <a:xfrm>
            <a:off x="1857375" y="857250"/>
            <a:ext cx="5429250" cy="92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891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33400" y="1628775"/>
            <a:ext cx="8070850" cy="451486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charset="0"/>
            </a:endParaRPr>
          </a:p>
          <a:p>
            <a:pPr fontAlgn="auto">
              <a:spcBef>
                <a:spcPts val="0"/>
              </a:spcBef>
              <a:spcAft>
                <a:spcPts val="0"/>
              </a:spcAft>
              <a:tabLst>
                <a:tab pos="4572000" algn="l"/>
                <a:tab pos="4667250" algn="l"/>
              </a:tabLst>
              <a:defRPr/>
            </a:pPr>
            <a:endParaRPr lang="es-ES_tradnl" sz="1400" b="1" dirty="0">
              <a:solidFill>
                <a:srgbClr val="000099"/>
              </a:solidFill>
              <a:latin typeface="Arial"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charset="0"/>
              </a:rPr>
              <a:t> </a:t>
            </a:r>
            <a:endParaRPr lang="es-ES_tradnl" b="1" dirty="0">
              <a:solidFill>
                <a:srgbClr val="000099"/>
              </a:solidFill>
              <a:latin typeface="Garamond" pitchFamily="18"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charset="0"/>
            </a:endParaRPr>
          </a:p>
        </p:txBody>
      </p:sp>
      <p:sp>
        <p:nvSpPr>
          <p:cNvPr id="38918" name="2 Rectángulo"/>
          <p:cNvSpPr>
            <a:spLocks noChangeArrowheads="1"/>
          </p:cNvSpPr>
          <p:nvPr/>
        </p:nvSpPr>
        <p:spPr bwMode="auto">
          <a:xfrm>
            <a:off x="642938" y="1752600"/>
            <a:ext cx="7715250" cy="3632200"/>
          </a:xfrm>
          <a:prstGeom prst="rect">
            <a:avLst/>
          </a:prstGeom>
          <a:noFill/>
          <a:ln w="9525">
            <a:noFill/>
            <a:miter lim="800000"/>
            <a:headEnd/>
            <a:tailEnd/>
          </a:ln>
        </p:spPr>
        <p:txBody>
          <a:bodyPr>
            <a:spAutoFit/>
          </a:bodyPr>
          <a:lstStyle/>
          <a:p>
            <a:pPr marL="363538" indent="-363538" algn="just">
              <a:buFont typeface="Wingdings" pitchFamily="2" charset="2"/>
              <a:buChar char="v"/>
            </a:pPr>
            <a:endParaRPr lang="es-ES" sz="2200">
              <a:solidFill>
                <a:srgbClr val="000099"/>
              </a:solidFill>
            </a:endParaRPr>
          </a:p>
          <a:p>
            <a:pPr marL="363538" indent="-363538" algn="just">
              <a:buFont typeface="Wingdings" pitchFamily="2" charset="2"/>
              <a:buChar char="v"/>
            </a:pPr>
            <a:r>
              <a:rPr lang="es-ES" sz="2200"/>
              <a:t>Servicio telemático con </a:t>
            </a:r>
            <a:r>
              <a:rPr lang="es-ES" sz="2200" b="1"/>
              <a:t>conexión directa y respuesta inmediata </a:t>
            </a:r>
            <a:r>
              <a:rPr lang="es-ES" sz="2200"/>
              <a:t>a la base de datos de la D. G. Policía (Ministerio del Interior) a través de la pasarela establecida por el Ministerio de Hacienda y  Administraciones Publicas</a:t>
            </a:r>
          </a:p>
          <a:p>
            <a:pPr marL="363538" indent="-363538" algn="just">
              <a:buFont typeface="Wingdings" pitchFamily="2" charset="2"/>
              <a:buChar char="v"/>
            </a:pPr>
            <a:endParaRPr lang="es-ES" sz="2200"/>
          </a:p>
          <a:p>
            <a:pPr marL="363538" indent="-363538" algn="just">
              <a:spcBef>
                <a:spcPts val="1200"/>
              </a:spcBef>
              <a:buFont typeface="Wingdings" pitchFamily="2" charset="2"/>
              <a:buChar char="v"/>
            </a:pPr>
            <a:r>
              <a:rPr lang="es-ES" sz="2200"/>
              <a:t>Permite contrastar los datos de identidad facilitados por un ciudadano con los datos de identidad que aparecen en su tarjeta de identificación (DNI/NIE)</a:t>
            </a:r>
          </a:p>
        </p:txBody>
      </p:sp>
      <p:sp>
        <p:nvSpPr>
          <p:cNvPr id="7"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El Servicio de Verificación de Datos de Identidad</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993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73116" y="1557338"/>
            <a:ext cx="8031134" cy="458630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pic>
        <p:nvPicPr>
          <p:cNvPr id="39942" name="Picture 2"/>
          <p:cNvPicPr>
            <a:picLocks noChangeAspect="1" noChangeArrowheads="1"/>
          </p:cNvPicPr>
          <p:nvPr/>
        </p:nvPicPr>
        <p:blipFill>
          <a:blip r:embed="rId2"/>
          <a:srcRect/>
          <a:stretch>
            <a:fillRect/>
          </a:stretch>
        </p:blipFill>
        <p:spPr bwMode="auto">
          <a:xfrm>
            <a:off x="1071563" y="1846263"/>
            <a:ext cx="7037387" cy="4011612"/>
          </a:xfrm>
          <a:prstGeom prst="rect">
            <a:avLst/>
          </a:prstGeom>
          <a:noFill/>
          <a:ln w="9525">
            <a:solidFill>
              <a:srgbClr val="000099"/>
            </a:solidFill>
            <a:miter lim="800000"/>
            <a:headEnd/>
            <a:tailEnd/>
          </a:ln>
        </p:spPr>
      </p:pic>
      <p:sp>
        <p:nvSpPr>
          <p:cNvPr id="7"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a Tesorería General de la Seguridad Social</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096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73116" y="1557338"/>
            <a:ext cx="8031134" cy="458630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sp>
        <p:nvSpPr>
          <p:cNvPr id="5" name="2 Marcador de contenido"/>
          <p:cNvSpPr txBox="1">
            <a:spLocks/>
          </p:cNvSpPr>
          <p:nvPr/>
        </p:nvSpPr>
        <p:spPr>
          <a:xfrm>
            <a:off x="642938" y="1617663"/>
            <a:ext cx="7889875" cy="3251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88900" indent="0" algn="just" eaLnBrk="1" fontAlgn="auto" hangingPunct="1">
              <a:spcAft>
                <a:spcPts val="0"/>
              </a:spcAft>
              <a:buFontTx/>
              <a:buNone/>
              <a:tabLst>
                <a:tab pos="88900" algn="l"/>
              </a:tabLst>
              <a:defRPr/>
            </a:pPr>
            <a:endParaRPr lang="es-ES" sz="2200" kern="0" dirty="0" smtClean="0">
              <a:solidFill>
                <a:srgbClr val="000099"/>
              </a:solidFill>
              <a:latin typeface="Arial" pitchFamily="34" charset="0"/>
              <a:cs typeface="Arial" pitchFamily="34" charset="0"/>
            </a:endParaRPr>
          </a:p>
          <a:p>
            <a:pPr marL="88900" indent="0" algn="just" eaLnBrk="1" fontAlgn="auto" hangingPunct="1">
              <a:spcAft>
                <a:spcPts val="0"/>
              </a:spcAft>
              <a:buFontTx/>
              <a:buNone/>
              <a:tabLst>
                <a:tab pos="88900" algn="l"/>
              </a:tabLst>
              <a:defRPr/>
            </a:pPr>
            <a:endParaRPr lang="es-ES" sz="2200" kern="0" dirty="0">
              <a:solidFill>
                <a:srgbClr val="000099"/>
              </a:solidFill>
              <a:latin typeface="Arial" pitchFamily="34" charset="0"/>
              <a:cs typeface="Arial" pitchFamily="34" charset="0"/>
            </a:endParaRPr>
          </a:p>
          <a:p>
            <a:pPr marL="88900" indent="0" algn="just" eaLnBrk="1" fontAlgn="auto" hangingPunct="1">
              <a:spcAft>
                <a:spcPts val="0"/>
              </a:spcAft>
              <a:buFontTx/>
              <a:buNone/>
              <a:tabLst>
                <a:tab pos="88900" algn="l"/>
              </a:tabLst>
              <a:defRPr/>
            </a:pPr>
            <a:r>
              <a:rPr lang="es-ES" sz="2200" kern="0" dirty="0" smtClean="0">
                <a:latin typeface="Arial" pitchFamily="34" charset="0"/>
                <a:cs typeface="Arial" pitchFamily="34" charset="0"/>
              </a:rPr>
              <a:t>Elegido un determinado ejercicio de este concepto CENSO TRAB. en la CII de un contribuyente, la información relativa a estas operaciones (para ese contribuyente y ejercicio) se ha estructurado en una consulta que consta de 2 niveles:</a:t>
            </a:r>
            <a:endParaRPr lang="es-ES" sz="1800" kern="0" dirty="0" smtClean="0">
              <a:latin typeface="Arial" pitchFamily="34" charset="0"/>
              <a:cs typeface="Arial" pitchFamily="34" charset="0"/>
            </a:endParaRPr>
          </a:p>
          <a:p>
            <a:pPr indent="-254000" eaLnBrk="1" fontAlgn="auto" hangingPunct="1">
              <a:spcBef>
                <a:spcPts val="1200"/>
              </a:spcBef>
              <a:spcAft>
                <a:spcPts val="0"/>
              </a:spcAft>
              <a:buFont typeface="Wingdings" pitchFamily="2" charset="2"/>
              <a:buChar char="Ø"/>
              <a:defRPr/>
            </a:pPr>
            <a:r>
              <a:rPr lang="es-ES" sz="1800" kern="0" dirty="0" smtClean="0">
                <a:latin typeface="Arial" pitchFamily="34" charset="0"/>
                <a:cs typeface="Arial" pitchFamily="34" charset="0"/>
              </a:rPr>
              <a:t>Nivel 2. Relación de empresas relacionadas con un trabajador</a:t>
            </a:r>
          </a:p>
          <a:p>
            <a:pPr indent="-254000" eaLnBrk="1" fontAlgn="auto" hangingPunct="1">
              <a:spcBef>
                <a:spcPts val="1200"/>
              </a:spcBef>
              <a:spcAft>
                <a:spcPts val="0"/>
              </a:spcAft>
              <a:buFont typeface="Wingdings" pitchFamily="2" charset="2"/>
              <a:buChar char="Ø"/>
              <a:defRPr/>
            </a:pPr>
            <a:r>
              <a:rPr lang="es-ES" sz="1800" kern="0" dirty="0" smtClean="0">
                <a:latin typeface="Arial" pitchFamily="34" charset="0"/>
                <a:cs typeface="Arial" pitchFamily="34" charset="0"/>
              </a:rPr>
              <a:t>Nivel 3. Detalle de un registro del censo de trabajadores</a:t>
            </a:r>
          </a:p>
          <a:p>
            <a:pPr eaLnBrk="1" fontAlgn="auto" hangingPunct="1">
              <a:spcAft>
                <a:spcPts val="0"/>
              </a:spcAft>
              <a:buFont typeface="Arial" pitchFamily="34" charset="0"/>
              <a:buChar char="•"/>
              <a:defRPr/>
            </a:pPr>
            <a:endParaRPr lang="es-ES" kern="0" dirty="0" smtClean="0">
              <a:latin typeface="Arial" pitchFamily="34" charset="0"/>
              <a:cs typeface="Arial" pitchFamily="34" charset="0"/>
            </a:endParaRPr>
          </a:p>
        </p:txBody>
      </p:sp>
      <p:sp>
        <p:nvSpPr>
          <p:cNvPr id="7"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a Tesorería General de la Seguridad Social</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198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73116" y="1557338"/>
            <a:ext cx="8031134" cy="458630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pic>
        <p:nvPicPr>
          <p:cNvPr id="41990" name="Picture 2"/>
          <p:cNvPicPr>
            <a:picLocks noChangeAspect="1" noChangeArrowheads="1"/>
          </p:cNvPicPr>
          <p:nvPr/>
        </p:nvPicPr>
        <p:blipFill>
          <a:blip r:embed="rId2"/>
          <a:srcRect/>
          <a:stretch>
            <a:fillRect/>
          </a:stretch>
        </p:blipFill>
        <p:spPr bwMode="auto">
          <a:xfrm>
            <a:off x="785813" y="2000250"/>
            <a:ext cx="7572375" cy="3786188"/>
          </a:xfrm>
          <a:prstGeom prst="rect">
            <a:avLst/>
          </a:prstGeom>
          <a:noFill/>
          <a:ln w="9525">
            <a:solidFill>
              <a:srgbClr val="000099"/>
            </a:solidFill>
            <a:miter lim="800000"/>
            <a:headEnd/>
            <a:tailEnd/>
          </a:ln>
        </p:spPr>
      </p:pic>
      <p:sp>
        <p:nvSpPr>
          <p:cNvPr id="7"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a Tesorería General de la Seguridad Social</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301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73116" y="1557338"/>
            <a:ext cx="8031134" cy="458630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sp>
        <p:nvSpPr>
          <p:cNvPr id="5" name="2 Marcador de contenido"/>
          <p:cNvSpPr txBox="1">
            <a:spLocks/>
          </p:cNvSpPr>
          <p:nvPr/>
        </p:nvSpPr>
        <p:spPr>
          <a:xfrm>
            <a:off x="642938" y="1689100"/>
            <a:ext cx="7889875"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fontAlgn="auto" hangingPunct="1">
              <a:spcAft>
                <a:spcPts val="0"/>
              </a:spcAft>
              <a:buFontTx/>
              <a:buNone/>
              <a:defRPr/>
            </a:pPr>
            <a:r>
              <a:rPr lang="es-ES" sz="2000" kern="0" spc="-50" dirty="0" smtClean="0">
                <a:latin typeface="Arial" pitchFamily="34" charset="0"/>
                <a:cs typeface="Arial" pitchFamily="34" charset="0"/>
              </a:rPr>
              <a:t>En dicha relación se mostrarán los siguientes campos por cada registro:</a:t>
            </a:r>
            <a:r>
              <a:rPr lang="es-ES" sz="2900" kern="0" spc="-50" dirty="0" smtClean="0">
                <a:latin typeface="Arial" pitchFamily="34" charset="0"/>
                <a:cs typeface="Arial" pitchFamily="34" charset="0"/>
              </a:rPr>
              <a:t> </a:t>
            </a:r>
            <a:endParaRPr lang="es-ES" sz="1800" kern="0" spc="-50" dirty="0" smtClean="0">
              <a:latin typeface="Arial" pitchFamily="34" charset="0"/>
              <a:cs typeface="Arial" pitchFamily="34" charset="0"/>
            </a:endParaRPr>
          </a:p>
          <a:p>
            <a:pPr marL="268288" indent="-268288" eaLnBrk="1" fontAlgn="auto" hangingPunct="1">
              <a:spcBef>
                <a:spcPts val="1200"/>
              </a:spcBef>
              <a:spcAft>
                <a:spcPts val="0"/>
              </a:spcAft>
              <a:buFont typeface="Wingdings" pitchFamily="2" charset="2"/>
              <a:buChar char="ü"/>
              <a:defRPr/>
            </a:pPr>
            <a:r>
              <a:rPr lang="es-ES" sz="1800" kern="0" spc="-40" dirty="0" smtClean="0">
                <a:latin typeface="Arial" pitchFamily="34" charset="0"/>
                <a:cs typeface="Arial" pitchFamily="34" charset="0"/>
              </a:rPr>
              <a:t>NIF de la empresa relacionada con el trabajador que estamos consultando</a:t>
            </a:r>
          </a:p>
          <a:p>
            <a:pPr marL="268288" indent="-268288" eaLnBrk="1" fontAlgn="auto" hangingPunct="1">
              <a:spcBef>
                <a:spcPts val="600"/>
              </a:spcBef>
              <a:spcAft>
                <a:spcPts val="0"/>
              </a:spcAft>
              <a:buFont typeface="Wingdings" pitchFamily="2" charset="2"/>
              <a:buChar char="ü"/>
              <a:defRPr/>
            </a:pPr>
            <a:r>
              <a:rPr lang="es-ES" sz="1800" kern="0" spc="-40" dirty="0" smtClean="0">
                <a:latin typeface="Arial" pitchFamily="34" charset="0"/>
                <a:cs typeface="Arial" pitchFamily="34" charset="0"/>
              </a:rPr>
              <a:t>Razón Social de la empresa relacionada con el trabajador que estamos consultando</a:t>
            </a:r>
          </a:p>
          <a:p>
            <a:pPr marL="268288" indent="-268288" eaLnBrk="1" fontAlgn="auto" hangingPunct="1">
              <a:spcBef>
                <a:spcPts val="600"/>
              </a:spcBef>
              <a:spcAft>
                <a:spcPts val="0"/>
              </a:spcAft>
              <a:buFont typeface="Wingdings" pitchFamily="2" charset="2"/>
              <a:buChar char="ü"/>
              <a:defRPr/>
            </a:pPr>
            <a:r>
              <a:rPr lang="es-ES" sz="1800" kern="0" spc="-40" dirty="0" smtClean="0">
                <a:latin typeface="Arial" pitchFamily="34" charset="0"/>
                <a:cs typeface="Arial" pitchFamily="34" charset="0"/>
              </a:rPr>
              <a:t>Fecha alta de la relación del trabajador con la empresa</a:t>
            </a:r>
          </a:p>
          <a:p>
            <a:pPr marL="268288" indent="-268288" eaLnBrk="1" fontAlgn="auto" hangingPunct="1">
              <a:spcBef>
                <a:spcPts val="600"/>
              </a:spcBef>
              <a:spcAft>
                <a:spcPts val="0"/>
              </a:spcAft>
              <a:buFont typeface="Wingdings" pitchFamily="2" charset="2"/>
              <a:buChar char="ü"/>
              <a:defRPr/>
            </a:pPr>
            <a:r>
              <a:rPr lang="es-ES" sz="1800" kern="0" spc="-40" dirty="0" smtClean="0">
                <a:latin typeface="Arial" pitchFamily="34" charset="0"/>
                <a:cs typeface="Arial" pitchFamily="34" charset="0"/>
              </a:rPr>
              <a:t>Mes de extracción del censo de trabajadores para ese ejercicio: puede ser abril o noviembre</a:t>
            </a:r>
          </a:p>
          <a:p>
            <a:pPr marL="268288" indent="-268288" eaLnBrk="1" fontAlgn="auto" hangingPunct="1">
              <a:spcBef>
                <a:spcPts val="600"/>
              </a:spcBef>
              <a:spcAft>
                <a:spcPts val="0"/>
              </a:spcAft>
              <a:buFont typeface="Wingdings" pitchFamily="2" charset="2"/>
              <a:buChar char="ü"/>
              <a:defRPr/>
            </a:pPr>
            <a:r>
              <a:rPr lang="es-ES" sz="1800" kern="0" spc="-60" dirty="0" smtClean="0">
                <a:latin typeface="Arial" pitchFamily="34" charset="0"/>
                <a:cs typeface="Arial" pitchFamily="34" charset="0"/>
              </a:rPr>
              <a:t>Régimen de la Seguridad Social por el que la empresa cotiza por el trabajador</a:t>
            </a:r>
          </a:p>
          <a:p>
            <a:pPr marL="0" indent="0" eaLnBrk="1" fontAlgn="auto" hangingPunct="1">
              <a:spcBef>
                <a:spcPts val="1800"/>
              </a:spcBef>
              <a:spcAft>
                <a:spcPts val="0"/>
              </a:spcAft>
              <a:buFontTx/>
              <a:buNone/>
              <a:defRPr/>
            </a:pPr>
            <a:r>
              <a:rPr lang="es-ES" sz="2000" kern="0" dirty="0" smtClean="0">
                <a:latin typeface="Arial" pitchFamily="34" charset="0"/>
                <a:cs typeface="Arial" pitchFamily="34" charset="0"/>
              </a:rPr>
              <a:t>Seleccionado uno de los registros se accederá al detalle de ese registro del censo de trabajadores de la TGSS</a:t>
            </a:r>
          </a:p>
          <a:p>
            <a:pPr eaLnBrk="1" fontAlgn="auto" hangingPunct="1">
              <a:spcAft>
                <a:spcPts val="0"/>
              </a:spcAft>
              <a:buFont typeface="Arial" pitchFamily="34" charset="0"/>
              <a:buChar char="•"/>
              <a:defRPr/>
            </a:pPr>
            <a:endParaRPr lang="es-ES" kern="0" dirty="0" smtClean="0">
              <a:solidFill>
                <a:srgbClr val="000099"/>
              </a:solidFill>
              <a:latin typeface="Arial" pitchFamily="34" charset="0"/>
              <a:cs typeface="Arial" pitchFamily="34" charset="0"/>
            </a:endParaRPr>
          </a:p>
        </p:txBody>
      </p:sp>
      <p:sp>
        <p:nvSpPr>
          <p:cNvPr id="7"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a Tesorería General de la Seguridad Social</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403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73116" y="1557338"/>
            <a:ext cx="8031134" cy="458630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sp>
        <p:nvSpPr>
          <p:cNvPr id="5" name="2 Marcador de contenido"/>
          <p:cNvSpPr txBox="1">
            <a:spLocks/>
          </p:cNvSpPr>
          <p:nvPr/>
        </p:nvSpPr>
        <p:spPr bwMode="auto">
          <a:xfrm>
            <a:off x="642938" y="1571625"/>
            <a:ext cx="7858125" cy="4257675"/>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8288" indent="-268288" eaLnBrk="1" hangingPunct="1">
              <a:buFontTx/>
              <a:buNone/>
              <a:defRPr/>
            </a:pPr>
            <a:r>
              <a:rPr lang="es-ES" sz="2000" b="1" u="sng" kern="0" dirty="0" smtClean="0">
                <a:latin typeface="Arial" charset="0"/>
                <a:cs typeface="Arial" charset="0"/>
              </a:rPr>
              <a:t>Datos del Trabajador </a:t>
            </a:r>
            <a:endParaRPr lang="es-ES" sz="1800" u="sng" kern="0" dirty="0" smtClean="0">
              <a:latin typeface="Arial" charset="0"/>
              <a:cs typeface="Arial" charset="0"/>
            </a:endParaRPr>
          </a:p>
          <a:p>
            <a:pPr marL="268288" indent="-268288" eaLnBrk="1" hangingPunct="1">
              <a:spcBef>
                <a:spcPts val="1200"/>
              </a:spcBef>
              <a:buFont typeface="Wingdings" pitchFamily="2" charset="2"/>
              <a:buChar char="v"/>
              <a:defRPr/>
            </a:pPr>
            <a:r>
              <a:rPr lang="es-ES" sz="1800" kern="0" dirty="0" smtClean="0">
                <a:latin typeface="Arial" charset="0"/>
                <a:cs typeface="Arial" charset="0"/>
              </a:rPr>
              <a:t>Fecha de alta inicial del trabajador en la Seguridad Social con respecto a esa empresa</a:t>
            </a:r>
          </a:p>
          <a:p>
            <a:pPr marL="268288" indent="-268288" eaLnBrk="1" hangingPunct="1">
              <a:spcBef>
                <a:spcPts val="900"/>
              </a:spcBef>
              <a:buFont typeface="Wingdings" pitchFamily="2" charset="2"/>
              <a:buChar char="v"/>
              <a:defRPr/>
            </a:pPr>
            <a:r>
              <a:rPr lang="es-ES" sz="1800" kern="0" dirty="0" smtClean="0">
                <a:latin typeface="Arial" charset="0"/>
                <a:cs typeface="Arial" charset="0"/>
              </a:rPr>
              <a:t>Número de afiliación del trabajador</a:t>
            </a:r>
          </a:p>
          <a:p>
            <a:pPr marL="268288" indent="-268288" eaLnBrk="1" hangingPunct="1">
              <a:spcBef>
                <a:spcPts val="900"/>
              </a:spcBef>
              <a:buFont typeface="Wingdings" pitchFamily="2" charset="2"/>
              <a:buChar char="v"/>
              <a:defRPr/>
            </a:pPr>
            <a:r>
              <a:rPr lang="es-ES" sz="1800" kern="0" dirty="0" smtClean="0">
                <a:latin typeface="Arial" charset="0"/>
                <a:cs typeface="Arial" charset="0"/>
              </a:rPr>
              <a:t>Identificador del trabajador. El identificador se descompone en dos campos: </a:t>
            </a:r>
          </a:p>
          <a:p>
            <a:pPr marL="358775" lvl="1" indent="-179388" algn="just" eaLnBrk="1" hangingPunct="1">
              <a:spcBef>
                <a:spcPts val="1200"/>
              </a:spcBef>
              <a:defRPr/>
            </a:pPr>
            <a:r>
              <a:rPr lang="es-ES" sz="1600" kern="0" dirty="0" smtClean="0">
                <a:latin typeface="Arial" charset="0"/>
                <a:cs typeface="Arial" charset="0"/>
              </a:rPr>
              <a:t>Tipo identificador (1) indica el tipo de documento del trabajador, según sea individual (valores 1, 2 y 6 ) o colectivo valor 9, los posibles valores son: 1 DNI, 2 Pasaporte, 6 NIE, 9 CIF</a:t>
            </a:r>
          </a:p>
          <a:p>
            <a:pPr marL="358775" lvl="1" indent="-179388" eaLnBrk="1" hangingPunct="1">
              <a:spcBef>
                <a:spcPts val="900"/>
              </a:spcBef>
              <a:defRPr/>
            </a:pPr>
            <a:r>
              <a:rPr lang="es-ES" sz="1600" kern="0" dirty="0" smtClean="0">
                <a:latin typeface="Arial" charset="0"/>
                <a:cs typeface="Arial" charset="0"/>
              </a:rPr>
              <a:t>Identificador del trabajador (10)</a:t>
            </a:r>
          </a:p>
          <a:p>
            <a:pPr marL="268288" indent="-268288" eaLnBrk="1" hangingPunct="1">
              <a:spcBef>
                <a:spcPts val="1200"/>
              </a:spcBef>
              <a:buFont typeface="Wingdings" pitchFamily="2" charset="2"/>
              <a:buChar char="v"/>
              <a:defRPr/>
            </a:pPr>
            <a:r>
              <a:rPr lang="es-ES" sz="1800" kern="0" dirty="0" smtClean="0">
                <a:latin typeface="Arial" charset="0"/>
                <a:cs typeface="Arial" charset="0"/>
              </a:rPr>
              <a:t>Apellidos y nombre del trabajador</a:t>
            </a:r>
          </a:p>
          <a:p>
            <a:pPr marL="268288" indent="-268288" eaLnBrk="1" hangingPunct="1">
              <a:spcBef>
                <a:spcPts val="900"/>
              </a:spcBef>
              <a:buFont typeface="Wingdings" pitchFamily="2" charset="2"/>
              <a:buChar char="v"/>
              <a:defRPr/>
            </a:pPr>
            <a:r>
              <a:rPr lang="es-ES" sz="1800" kern="0" dirty="0" smtClean="0">
                <a:latin typeface="Arial" charset="0"/>
                <a:cs typeface="Arial" charset="0"/>
              </a:rPr>
              <a:t>Datos del domicilio del trabajador</a:t>
            </a:r>
          </a:p>
        </p:txBody>
      </p:sp>
      <p:sp>
        <p:nvSpPr>
          <p:cNvPr id="7"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a Tesorería General de la Seguridad Social</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505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73116" y="1557337"/>
            <a:ext cx="8031134" cy="47513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sp>
        <p:nvSpPr>
          <p:cNvPr id="5" name="2 Marcador de contenido"/>
          <p:cNvSpPr txBox="1">
            <a:spLocks/>
          </p:cNvSpPr>
          <p:nvPr/>
        </p:nvSpPr>
        <p:spPr>
          <a:xfrm>
            <a:off x="642938" y="1571625"/>
            <a:ext cx="7858125" cy="37576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fontAlgn="auto" hangingPunct="1">
              <a:spcAft>
                <a:spcPts val="0"/>
              </a:spcAft>
              <a:buFontTx/>
              <a:buNone/>
              <a:defRPr/>
            </a:pPr>
            <a:r>
              <a:rPr lang="es-ES" sz="2000" b="1" u="sng" kern="0" dirty="0" smtClean="0">
                <a:latin typeface="Arial" pitchFamily="34" charset="0"/>
                <a:cs typeface="Arial" pitchFamily="34" charset="0"/>
              </a:rPr>
              <a:t>Datos de la Empresa </a:t>
            </a:r>
            <a:endParaRPr lang="es-ES" sz="1800" u="sng" kern="0" dirty="0" smtClean="0">
              <a:latin typeface="Arial" pitchFamily="34" charset="0"/>
              <a:cs typeface="Arial" pitchFamily="34" charset="0"/>
            </a:endParaRPr>
          </a:p>
          <a:p>
            <a:pPr marL="268288" indent="-268288" eaLnBrk="1" fontAlgn="auto" hangingPunct="1">
              <a:spcBef>
                <a:spcPts val="1200"/>
              </a:spcBef>
              <a:spcAft>
                <a:spcPts val="0"/>
              </a:spcAft>
              <a:buFont typeface="Wingdings" pitchFamily="2" charset="2"/>
              <a:buChar char="v"/>
              <a:defRPr/>
            </a:pPr>
            <a:r>
              <a:rPr lang="es-ES" sz="1800" kern="0" dirty="0" smtClean="0">
                <a:latin typeface="Arial" pitchFamily="34" charset="0"/>
                <a:cs typeface="Arial" pitchFamily="34" charset="0"/>
              </a:rPr>
              <a:t>Cuenta de cotización (sólo para trabajadores por cuenta ajena adscritos a un C.C.C.). Incluye:</a:t>
            </a:r>
            <a:endParaRPr lang="es-ES" sz="1600" kern="0" dirty="0" smtClean="0">
              <a:latin typeface="Arial" pitchFamily="34" charset="0"/>
              <a:cs typeface="Arial" pitchFamily="34" charset="0"/>
            </a:endParaRPr>
          </a:p>
          <a:p>
            <a:pPr marL="538163" lvl="1" indent="-269875" algn="just" eaLnBrk="1" fontAlgn="auto" hangingPunct="1">
              <a:spcBef>
                <a:spcPts val="600"/>
              </a:spcBef>
              <a:spcAft>
                <a:spcPts val="0"/>
              </a:spcAft>
              <a:buFont typeface="Arial" pitchFamily="34" charset="0"/>
              <a:buChar char="–"/>
              <a:defRPr/>
            </a:pPr>
            <a:r>
              <a:rPr lang="es-ES" sz="1600" kern="0" dirty="0" smtClean="0">
                <a:latin typeface="Arial" pitchFamily="34" charset="0"/>
                <a:cs typeface="Arial" pitchFamily="34" charset="0"/>
              </a:rPr>
              <a:t>El Régimen de la Seguridad Social por el que la empresa cotiza por el trabajador, y</a:t>
            </a:r>
          </a:p>
          <a:p>
            <a:pPr marL="538163" lvl="1" indent="-269875" eaLnBrk="1" fontAlgn="auto" hangingPunct="1">
              <a:spcBef>
                <a:spcPts val="600"/>
              </a:spcBef>
              <a:spcAft>
                <a:spcPts val="0"/>
              </a:spcAft>
              <a:buFont typeface="Arial" pitchFamily="34" charset="0"/>
              <a:buChar char="–"/>
              <a:defRPr/>
            </a:pPr>
            <a:r>
              <a:rPr lang="es-ES" sz="1600" kern="0" dirty="0" smtClean="0">
                <a:latin typeface="Arial" pitchFamily="34" charset="0"/>
                <a:cs typeface="Arial" pitchFamily="34" charset="0"/>
              </a:rPr>
              <a:t>El Código de Cuenta de Cotización (C.C.C.)</a:t>
            </a:r>
          </a:p>
          <a:p>
            <a:pPr marL="268288" indent="-268288" eaLnBrk="1" fontAlgn="auto" hangingPunct="1">
              <a:spcBef>
                <a:spcPts val="1200"/>
              </a:spcBef>
              <a:spcAft>
                <a:spcPts val="0"/>
              </a:spcAft>
              <a:buFont typeface="Wingdings" pitchFamily="2" charset="2"/>
              <a:buChar char="v"/>
              <a:defRPr/>
            </a:pPr>
            <a:r>
              <a:rPr lang="es-ES" sz="1800" kern="0" dirty="0" smtClean="0">
                <a:latin typeface="Arial" pitchFamily="34" charset="0"/>
                <a:cs typeface="Arial" pitchFamily="34" charset="0"/>
              </a:rPr>
              <a:t>Identificación de la empresa contratante. El identificador se descompone en dos campos: </a:t>
            </a:r>
            <a:endParaRPr lang="es-ES" sz="1600" kern="0" dirty="0" smtClean="0">
              <a:latin typeface="Arial" pitchFamily="34" charset="0"/>
              <a:cs typeface="Arial" pitchFamily="34" charset="0"/>
            </a:endParaRPr>
          </a:p>
          <a:p>
            <a:pPr marL="538163" lvl="1" indent="-269875" algn="just" eaLnBrk="1" fontAlgn="auto" hangingPunct="1">
              <a:spcBef>
                <a:spcPts val="600"/>
              </a:spcBef>
              <a:spcAft>
                <a:spcPts val="0"/>
              </a:spcAft>
              <a:buFont typeface="Arial" pitchFamily="34" charset="0"/>
              <a:buChar char="–"/>
              <a:defRPr/>
            </a:pPr>
            <a:r>
              <a:rPr lang="es-ES" sz="1600" kern="0" dirty="0" smtClean="0">
                <a:latin typeface="Arial" pitchFamily="34" charset="0"/>
                <a:cs typeface="Arial" pitchFamily="34" charset="0"/>
              </a:rPr>
              <a:t>Tipo identificador (1) indica el tipo de documento del trabajador, según sea individual (valores 1, 2 y 6 ) o colectivo valor 9, los posibles valores son: 1 DNI, 2 Pasaporte, 6 NIE, 9 CIF</a:t>
            </a:r>
          </a:p>
          <a:p>
            <a:pPr marL="538163" lvl="1" indent="-269875" algn="just" eaLnBrk="1" fontAlgn="auto" hangingPunct="1">
              <a:spcBef>
                <a:spcPts val="600"/>
              </a:spcBef>
              <a:spcAft>
                <a:spcPts val="0"/>
              </a:spcAft>
              <a:buFont typeface="Arial" pitchFamily="34" charset="0"/>
              <a:buChar char="–"/>
              <a:defRPr/>
            </a:pPr>
            <a:r>
              <a:rPr lang="es-ES" sz="1600" kern="0" dirty="0" smtClean="0">
                <a:latin typeface="Arial" pitchFamily="34" charset="0"/>
                <a:cs typeface="Arial" pitchFamily="34" charset="0"/>
              </a:rPr>
              <a:t>Identificador de la empresa (10)</a:t>
            </a:r>
          </a:p>
          <a:p>
            <a:pPr marL="268288" indent="-268288" eaLnBrk="1" fontAlgn="auto" hangingPunct="1">
              <a:spcBef>
                <a:spcPts val="900"/>
              </a:spcBef>
              <a:spcAft>
                <a:spcPts val="0"/>
              </a:spcAft>
              <a:buFont typeface="Wingdings" pitchFamily="2" charset="2"/>
              <a:buChar char="v"/>
              <a:defRPr/>
            </a:pPr>
            <a:r>
              <a:rPr lang="es-ES" sz="1800" kern="0" dirty="0" smtClean="0">
                <a:latin typeface="Arial" pitchFamily="34" charset="0"/>
                <a:cs typeface="Arial" pitchFamily="34" charset="0"/>
              </a:rPr>
              <a:t>Razón social de la empresa contratante</a:t>
            </a:r>
          </a:p>
          <a:p>
            <a:pPr marL="268288" indent="-268288" eaLnBrk="1" fontAlgn="auto" hangingPunct="1">
              <a:spcBef>
                <a:spcPts val="900"/>
              </a:spcBef>
              <a:spcAft>
                <a:spcPts val="0"/>
              </a:spcAft>
              <a:buFont typeface="Wingdings" pitchFamily="2" charset="2"/>
              <a:buChar char="v"/>
              <a:defRPr/>
            </a:pPr>
            <a:r>
              <a:rPr lang="es-ES" sz="1800" kern="0" dirty="0" smtClean="0">
                <a:latin typeface="Arial" pitchFamily="34" charset="0"/>
                <a:cs typeface="Arial" pitchFamily="34" charset="0"/>
              </a:rPr>
              <a:t>Datos del domicilio de la empresa contratante </a:t>
            </a:r>
          </a:p>
          <a:p>
            <a:pPr eaLnBrk="1" fontAlgn="auto" hangingPunct="1">
              <a:spcAft>
                <a:spcPts val="0"/>
              </a:spcAft>
              <a:buFont typeface="Arial" pitchFamily="34" charset="0"/>
              <a:buChar char="•"/>
              <a:defRPr/>
            </a:pPr>
            <a:endParaRPr lang="es-ES" kern="0" dirty="0" smtClean="0">
              <a:solidFill>
                <a:srgbClr val="000099"/>
              </a:solidFill>
              <a:latin typeface="Arial" pitchFamily="34" charset="0"/>
              <a:cs typeface="Arial" pitchFamily="34" charset="0"/>
            </a:endParaRPr>
          </a:p>
        </p:txBody>
      </p:sp>
      <p:sp>
        <p:nvSpPr>
          <p:cNvPr id="7"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a Tesorería General de la Seguridad Social</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608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73116" y="1557337"/>
            <a:ext cx="8031134" cy="47513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 b="1" dirty="0">
                <a:solidFill>
                  <a:prstClr val="black"/>
                </a:solidFill>
                <a:latin typeface="Arial" pitchFamily="34" charset="0"/>
                <a:cs typeface="Arial" pitchFamily="34" charset="0"/>
              </a:rPr>
              <a:t>NOTARIOS </a:t>
            </a:r>
          </a:p>
          <a:p>
            <a:pPr algn="ctr">
              <a:defRPr/>
            </a:pPr>
            <a:r>
              <a:rPr lang="es-ES" b="1" dirty="0">
                <a:solidFill>
                  <a:prstClr val="black"/>
                </a:solidFill>
                <a:latin typeface="Arial" pitchFamily="34" charset="0"/>
                <a:cs typeface="Arial" pitchFamily="34" charset="0"/>
              </a:rPr>
              <a:t>Tienen dos Convenios suscritos con la </a:t>
            </a:r>
            <a:r>
              <a:rPr lang="es-ES" b="1" dirty="0">
                <a:solidFill>
                  <a:prstClr val="black"/>
                </a:solidFill>
                <a:latin typeface="Arial" pitchFamily="34" charset="0"/>
                <a:cs typeface="Arial" pitchFamily="34" charset="0"/>
              </a:rPr>
              <a:t>AEAT</a:t>
            </a:r>
          </a:p>
          <a:p>
            <a:pPr algn="ctr">
              <a:defRPr/>
            </a:pPr>
            <a:endParaRPr lang="es-ES" b="1" dirty="0">
              <a:solidFill>
                <a:prstClr val="black"/>
              </a:solidFill>
              <a:latin typeface="Arial" pitchFamily="34" charset="0"/>
              <a:cs typeface="Arial" pitchFamily="34" charset="0"/>
            </a:endParaRPr>
          </a:p>
          <a:p>
            <a:pPr algn="just">
              <a:defRPr/>
            </a:pPr>
            <a:endParaRPr lang="es-ES" sz="1600" dirty="0">
              <a:solidFill>
                <a:prstClr val="black"/>
              </a:solidFill>
              <a:latin typeface="Arial" pitchFamily="34" charset="0"/>
              <a:cs typeface="Arial" pitchFamily="34" charset="0"/>
            </a:endParaRPr>
          </a:p>
          <a:p>
            <a:pPr algn="just">
              <a:defRPr/>
            </a:pPr>
            <a:r>
              <a:rPr lang="es-ES" sz="1600" dirty="0">
                <a:solidFill>
                  <a:prstClr val="black"/>
                </a:solidFill>
                <a:latin typeface="Arial" pitchFamily="34" charset="0"/>
                <a:cs typeface="Arial" pitchFamily="34" charset="0"/>
              </a:rPr>
              <a:t>1.- Uno de 23 de junio de 2005 “PARA LA PRESENTACIÓN TELEMÁTICA DE LA DECLARACIÓN CENSAL DE ALTA, MODELO 036, EN REPRESENTACIÓN DE TERCEROS Y LA ASIGNACIÓN DEL NIF PROVISIONAL Y DEFINITIVO EN EL PROCESO DE CREACIÓN DE ENTIDADES ANTE NOTARIO”</a:t>
            </a:r>
          </a:p>
          <a:p>
            <a:pPr algn="just">
              <a:defRPr/>
            </a:pPr>
            <a:endParaRPr lang="es-ES" sz="1600" dirty="0">
              <a:solidFill>
                <a:prstClr val="black"/>
              </a:solidFill>
              <a:latin typeface="Arial" pitchFamily="34" charset="0"/>
              <a:cs typeface="Arial" pitchFamily="34" charset="0"/>
            </a:endParaRPr>
          </a:p>
          <a:p>
            <a:pPr algn="just">
              <a:defRPr/>
            </a:pPr>
            <a:r>
              <a:rPr lang="es-ES" sz="1600" dirty="0">
                <a:solidFill>
                  <a:prstClr val="black"/>
                </a:solidFill>
                <a:latin typeface="Arial" pitchFamily="34" charset="0"/>
                <a:cs typeface="Arial" pitchFamily="34" charset="0"/>
              </a:rPr>
              <a:t> y </a:t>
            </a:r>
          </a:p>
          <a:p>
            <a:pPr algn="just">
              <a:defRPr/>
            </a:pPr>
            <a:endParaRPr lang="es-ES" sz="1600" dirty="0">
              <a:solidFill>
                <a:prstClr val="black"/>
              </a:solidFill>
              <a:latin typeface="Arial" pitchFamily="34" charset="0"/>
              <a:cs typeface="Arial" pitchFamily="34" charset="0"/>
            </a:endParaRPr>
          </a:p>
          <a:p>
            <a:pPr algn="just">
              <a:defRPr/>
            </a:pPr>
            <a:r>
              <a:rPr lang="es-ES" sz="1600" dirty="0">
                <a:solidFill>
                  <a:prstClr val="black"/>
                </a:solidFill>
                <a:latin typeface="Arial" pitchFamily="34" charset="0"/>
                <a:cs typeface="Arial" pitchFamily="34" charset="0"/>
              </a:rPr>
              <a:t>2.- Otro de 19 de junio de 2007 “PARA EL SUMINISTRO DE INFORMACIÓN CONTENIDA EN EL ÍNDICE INFORMATIZADO ÚNICO, EL ACCESO DIRECTO AL MISMO Y EL CUMPLIMIENTO DE OTRAS OBLIGACIONES LEGALES DE INFORMACIÓN”, este último, menos importante desde el punto de vista censal.</a:t>
            </a:r>
          </a:p>
        </p:txBody>
      </p:sp>
      <p:sp>
        <p:nvSpPr>
          <p:cNvPr id="6"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El Consejo General del Notariado</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710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323528" y="1557337"/>
            <a:ext cx="8424936" cy="50400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 b="1" dirty="0">
                <a:solidFill>
                  <a:prstClr val="black"/>
                </a:solidFill>
                <a:latin typeface="Arial" pitchFamily="34" charset="0"/>
                <a:cs typeface="Arial" pitchFamily="34" charset="0"/>
              </a:rPr>
              <a:t>REGISTRADORES</a:t>
            </a:r>
          </a:p>
          <a:p>
            <a:pPr algn="ctr">
              <a:defRPr/>
            </a:pPr>
            <a:r>
              <a:rPr lang="es-ES" b="1" dirty="0">
                <a:solidFill>
                  <a:prstClr val="black"/>
                </a:solidFill>
                <a:latin typeface="Arial" pitchFamily="34" charset="0"/>
                <a:cs typeface="Arial" pitchFamily="34" charset="0"/>
              </a:rPr>
              <a:t>Tienen dos Convenios suscritos con la </a:t>
            </a:r>
            <a:r>
              <a:rPr lang="es-ES" b="1" dirty="0">
                <a:solidFill>
                  <a:prstClr val="black"/>
                </a:solidFill>
                <a:latin typeface="Arial" pitchFamily="34" charset="0"/>
                <a:cs typeface="Arial" pitchFamily="34" charset="0"/>
              </a:rPr>
              <a:t>AEAT</a:t>
            </a:r>
          </a:p>
          <a:p>
            <a:pPr algn="ctr">
              <a:defRPr/>
            </a:pPr>
            <a:endParaRPr lang="es-ES" b="1" dirty="0">
              <a:solidFill>
                <a:prstClr val="black"/>
              </a:solidFill>
              <a:latin typeface="Arial" pitchFamily="34" charset="0"/>
              <a:cs typeface="Arial" pitchFamily="34" charset="0"/>
            </a:endParaRPr>
          </a:p>
          <a:p>
            <a:pPr algn="just">
              <a:defRPr/>
            </a:pPr>
            <a:endParaRPr lang="es-ES" sz="1600" dirty="0">
              <a:solidFill>
                <a:prstClr val="black"/>
              </a:solidFill>
              <a:latin typeface="Arial" pitchFamily="34" charset="0"/>
              <a:cs typeface="Arial" pitchFamily="34" charset="0"/>
            </a:endParaRPr>
          </a:p>
          <a:p>
            <a:pPr algn="just">
              <a:defRPr/>
            </a:pPr>
            <a:r>
              <a:rPr lang="es-ES" sz="1600" dirty="0">
                <a:solidFill>
                  <a:prstClr val="black"/>
                </a:solidFill>
                <a:latin typeface="Arial" pitchFamily="34" charset="0"/>
                <a:cs typeface="Arial" pitchFamily="34" charset="0"/>
              </a:rPr>
              <a:t>1.- Uno de 22 de marzo del 2000 “CONVENIO GENERAL DE ACCESO A TRAVÉS DE INTERNET A LA INFORMACIÓN DE LOS REGISTROS MERCANTILES”</a:t>
            </a:r>
          </a:p>
          <a:p>
            <a:pPr algn="just">
              <a:defRPr/>
            </a:pPr>
            <a:endParaRPr lang="es-ES" sz="1600" dirty="0">
              <a:solidFill>
                <a:prstClr val="black"/>
              </a:solidFill>
              <a:latin typeface="Arial" pitchFamily="34" charset="0"/>
              <a:cs typeface="Arial" pitchFamily="34" charset="0"/>
            </a:endParaRPr>
          </a:p>
          <a:p>
            <a:pPr algn="just">
              <a:defRPr/>
            </a:pPr>
            <a:r>
              <a:rPr lang="es-ES" sz="1600" dirty="0">
                <a:solidFill>
                  <a:prstClr val="black"/>
                </a:solidFill>
                <a:latin typeface="Arial" pitchFamily="34" charset="0"/>
                <a:cs typeface="Arial" pitchFamily="34" charset="0"/>
              </a:rPr>
              <a:t> y </a:t>
            </a:r>
          </a:p>
          <a:p>
            <a:pPr algn="just">
              <a:defRPr/>
            </a:pPr>
            <a:endParaRPr lang="es-ES" sz="1600" dirty="0">
              <a:solidFill>
                <a:prstClr val="black"/>
              </a:solidFill>
              <a:latin typeface="Arial" pitchFamily="34" charset="0"/>
              <a:cs typeface="Arial" pitchFamily="34" charset="0"/>
            </a:endParaRPr>
          </a:p>
          <a:p>
            <a:pPr algn="just">
              <a:defRPr/>
            </a:pPr>
            <a:r>
              <a:rPr lang="es-ES" sz="1600" dirty="0">
                <a:solidFill>
                  <a:prstClr val="black"/>
                </a:solidFill>
                <a:latin typeface="Arial" pitchFamily="34" charset="0"/>
                <a:cs typeface="Arial" pitchFamily="34" charset="0"/>
              </a:rPr>
              <a:t>2.- Otro de 22 de julio de 2008 “PARA LA SOLICITUD TELEMÁTICA EN REPRESENTACIÓN DE TERCEROS, DE LA ASIGNACIÓN DEL NIF PROVISIONAL Y DEFINITIVO EN EL PROCESO DE CREACIÓN DE ENTIDADES INSCRIBIBLES, LA TRANSMISIÓN DE INFORMACIÓN REGISTRAL DE CARÁCTER CENSAL, LA MEJORA DE LAS COMUNICACIONES TELEMÁTICAS Y EL ACCESO A TRAVÉS DE INTERNET A LA INFORMACIÓN DE LOS REGISTROS DE LA PROPIEDAD.”, este último, </a:t>
            </a:r>
            <a:r>
              <a:rPr lang="es-ES" sz="1600" dirty="0">
                <a:solidFill>
                  <a:prstClr val="black"/>
                </a:solidFill>
                <a:latin typeface="Arial" pitchFamily="34" charset="0"/>
                <a:cs typeface="Arial" pitchFamily="34" charset="0"/>
              </a:rPr>
              <a:t>más </a:t>
            </a:r>
            <a:r>
              <a:rPr lang="es-ES" sz="1600" dirty="0">
                <a:solidFill>
                  <a:prstClr val="black"/>
                </a:solidFill>
                <a:latin typeface="Arial" pitchFamily="34" charset="0"/>
                <a:cs typeface="Arial" pitchFamily="34" charset="0"/>
              </a:rPr>
              <a:t>importante desde el punto de vista censal.</a:t>
            </a:r>
          </a:p>
        </p:txBody>
      </p:sp>
      <p:sp>
        <p:nvSpPr>
          <p:cNvPr id="6"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El Colegio de Registradores </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813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6" name="Text Box 3"/>
          <p:cNvSpPr txBox="1">
            <a:spLocks noChangeArrowheads="1"/>
          </p:cNvSpPr>
          <p:nvPr/>
        </p:nvSpPr>
        <p:spPr bwMode="auto">
          <a:xfrm>
            <a:off x="251520" y="1412777"/>
            <a:ext cx="8409216" cy="511105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r>
              <a:rPr lang="es-ES" b="1" dirty="0">
                <a:solidFill>
                  <a:schemeClr val="tx1"/>
                </a:solidFill>
                <a:latin typeface="Arial" pitchFamily="34" charset="0"/>
                <a:cs typeface="Arial" pitchFamily="34" charset="0"/>
              </a:rPr>
              <a:t>¿Que es la colaboración social en la aplicación de los tributos?</a:t>
            </a:r>
          </a:p>
          <a:p>
            <a:pPr algn="just" fontAlgn="auto">
              <a:spcBef>
                <a:spcPts val="0"/>
              </a:spcBef>
              <a:spcAft>
                <a:spcPts val="0"/>
              </a:spcAft>
              <a:defRPr/>
            </a:pPr>
            <a:endParaRPr lang="es-ES" b="1" dirty="0">
              <a:solidFill>
                <a:schemeClr val="tx1"/>
              </a:solidFill>
              <a:latin typeface="Arial" pitchFamily="34" charset="0"/>
              <a:cs typeface="Arial" pitchFamily="34" charset="0"/>
            </a:endParaRPr>
          </a:p>
          <a:p>
            <a:pPr algn="just" fontAlgn="auto">
              <a:spcBef>
                <a:spcPts val="0"/>
              </a:spcBef>
              <a:spcAft>
                <a:spcPts val="0"/>
              </a:spcAft>
              <a:defRPr/>
            </a:pPr>
            <a:r>
              <a:rPr lang="es-ES" dirty="0">
                <a:solidFill>
                  <a:schemeClr val="tx1"/>
                </a:solidFill>
                <a:latin typeface="Arial" pitchFamily="34" charset="0"/>
                <a:cs typeface="Arial" pitchFamily="34" charset="0"/>
              </a:rPr>
              <a:t>Es el marco de actuación establecido por la Ley General Tributaria que permite, mediante la firma de convenios de colaboración con la Agencia Tributaria, que las Administraciones públicas,  las instituciones representativas de intereses sociales, laborales, empresariales o profesionales y  las entidades privadas, colaboren en la aplicación de los tributos en las condiciones que reglamentariamente se </a:t>
            </a:r>
            <a:r>
              <a:rPr lang="es-ES" dirty="0">
                <a:solidFill>
                  <a:schemeClr val="tx1"/>
                </a:solidFill>
                <a:latin typeface="Arial" pitchFamily="34" charset="0"/>
                <a:cs typeface="Arial" pitchFamily="34" charset="0"/>
              </a:rPr>
              <a:t>determinen</a:t>
            </a:r>
            <a:r>
              <a:rPr lang="es-ES" dirty="0">
                <a:solidFill>
                  <a:schemeClr val="tx1"/>
                </a:solidFill>
                <a:latin typeface="Arial" pitchFamily="34" charset="0"/>
                <a:cs typeface="Arial" pitchFamily="34" charset="0"/>
              </a:rPr>
              <a:t>.</a:t>
            </a:r>
          </a:p>
          <a:p>
            <a:pPr algn="just" fontAlgn="auto">
              <a:spcBef>
                <a:spcPts val="0"/>
              </a:spcBef>
              <a:spcAft>
                <a:spcPts val="0"/>
              </a:spcAft>
              <a:defRPr/>
            </a:pPr>
            <a:endParaRPr lang="es-ES" dirty="0">
              <a:solidFill>
                <a:schemeClr val="tx1"/>
              </a:solidFill>
              <a:latin typeface="Arial" pitchFamily="34" charset="0"/>
              <a:cs typeface="Arial" pitchFamily="34" charset="0"/>
            </a:endParaRPr>
          </a:p>
          <a:p>
            <a:pPr algn="just" fontAlgn="auto">
              <a:spcBef>
                <a:spcPts val="0"/>
              </a:spcBef>
              <a:spcAft>
                <a:spcPts val="0"/>
              </a:spcAft>
              <a:defRPr/>
            </a:pPr>
            <a:r>
              <a:rPr lang="es-ES" b="1" dirty="0">
                <a:solidFill>
                  <a:schemeClr val="tx1"/>
                </a:solidFill>
                <a:latin typeface="Arial" pitchFamily="34" charset="0"/>
                <a:cs typeface="Arial" pitchFamily="34" charset="0"/>
              </a:rPr>
              <a:t>¿Quién puede ser colaborador social?</a:t>
            </a:r>
          </a:p>
          <a:p>
            <a:pPr algn="just" fontAlgn="auto">
              <a:spcBef>
                <a:spcPts val="0"/>
              </a:spcBef>
              <a:spcAft>
                <a:spcPts val="0"/>
              </a:spcAft>
              <a:defRPr/>
            </a:pPr>
            <a:endParaRPr lang="es-ES" dirty="0">
              <a:solidFill>
                <a:schemeClr val="tx1"/>
              </a:solidFill>
              <a:latin typeface="Arial" pitchFamily="34" charset="0"/>
              <a:cs typeface="Arial" pitchFamily="34" charset="0"/>
            </a:endParaRPr>
          </a:p>
          <a:p>
            <a:pPr algn="just" fontAlgn="auto">
              <a:spcBef>
                <a:spcPts val="0"/>
              </a:spcBef>
              <a:spcAft>
                <a:spcPts val="0"/>
              </a:spcAft>
              <a:defRPr/>
            </a:pPr>
            <a:r>
              <a:rPr lang="es-ES" dirty="0">
                <a:solidFill>
                  <a:schemeClr val="tx1"/>
                </a:solidFill>
                <a:latin typeface="Arial" pitchFamily="34" charset="0"/>
                <a:cs typeface="Arial" pitchFamily="34" charset="0"/>
              </a:rPr>
              <a:t>Pueden </a:t>
            </a:r>
            <a:r>
              <a:rPr lang="es-ES" dirty="0">
                <a:solidFill>
                  <a:schemeClr val="tx1"/>
                </a:solidFill>
                <a:latin typeface="Arial" pitchFamily="34" charset="0"/>
                <a:cs typeface="Arial" pitchFamily="34" charset="0"/>
              </a:rPr>
              <a:t>ser colaboradores sociales aquellas entidades que en el marco de la colaboración social en la aplicación de los tributos tengan suscrito a tal efecto un convenio con la Agencia Tributaria, así como los profesionales que ejerzan su actividad profesional en el ámbito de la gestión tributaria y estén asociados o colegiados en entidades que tengan firmado un convenio de colaboración social que lo permita. </a:t>
            </a:r>
            <a:endParaRPr lang="es-ES" dirty="0">
              <a:solidFill>
                <a:schemeClr val="tx1"/>
              </a:solidFill>
              <a:latin typeface="Arial" pitchFamily="34" charset="0"/>
              <a:cs typeface="Arial" pitchFamily="34" charset="0"/>
            </a:endParaRPr>
          </a:p>
          <a:p>
            <a:pPr algn="just" fontAlgn="auto">
              <a:spcBef>
                <a:spcPts val="0"/>
              </a:spcBef>
              <a:spcAft>
                <a:spcPts val="0"/>
              </a:spcAft>
              <a:defRPr/>
            </a:pPr>
            <a:endParaRPr lang="es-ES" dirty="0">
              <a:solidFill>
                <a:schemeClr val="tx1"/>
              </a:solidFill>
              <a:latin typeface="Arial" pitchFamily="34" charset="0"/>
              <a:cs typeface="Arial" pitchFamily="34" charset="0"/>
            </a:endParaRPr>
          </a:p>
        </p:txBody>
      </p:sp>
      <p:sp>
        <p:nvSpPr>
          <p:cNvPr id="7" name="Rectangle 2"/>
          <p:cNvSpPr>
            <a:spLocks noChangeArrowheads="1"/>
          </p:cNvSpPr>
          <p:nvPr/>
        </p:nvSpPr>
        <p:spPr bwMode="auto">
          <a:xfrm>
            <a:off x="395536" y="649764"/>
            <a:ext cx="8070850" cy="52322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800" b="1" spc="-12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La colaboración social</a:t>
            </a:r>
            <a:endParaRPr lang="es-ES_tradnl" sz="2800" b="1" spc="-12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2969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6" name="Text Box 3"/>
          <p:cNvSpPr txBox="1">
            <a:spLocks noChangeArrowheads="1"/>
          </p:cNvSpPr>
          <p:nvPr/>
        </p:nvSpPr>
        <p:spPr bwMode="auto">
          <a:xfrm>
            <a:off x="541108" y="1765996"/>
            <a:ext cx="8119628" cy="475783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endParaRPr lang="es-ES" dirty="0">
              <a:solidFill>
                <a:srgbClr val="000000"/>
              </a:solidFill>
              <a:latin typeface="Arial" pitchFamily="34" charset="0"/>
              <a:cs typeface="Arial" pitchFamily="34" charset="0"/>
            </a:endParaRPr>
          </a:p>
        </p:txBody>
      </p:sp>
      <p:sp>
        <p:nvSpPr>
          <p:cNvPr id="7" name="Rectangle 2"/>
          <p:cNvSpPr>
            <a:spLocks noChangeArrowheads="1"/>
          </p:cNvSpPr>
          <p:nvPr/>
        </p:nvSpPr>
        <p:spPr bwMode="auto">
          <a:xfrm>
            <a:off x="541108" y="657999"/>
            <a:ext cx="8119628" cy="11079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Registro Único de Entrada de Declaraciones</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Sistema Consolidado de Entrada de </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D</a:t>
            </a: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eclaraciones</a:t>
            </a:r>
          </a:p>
          <a:p>
            <a:pPr algn="ctr" eaLnBrk="0" fontAlgn="auto" hangingPunct="0">
              <a:spcBef>
                <a:spcPts val="0"/>
              </a:spcBef>
              <a:spcAft>
                <a:spcPts val="0"/>
              </a:spcAft>
              <a:defRPr/>
            </a:pPr>
            <a:endPar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
        <p:nvSpPr>
          <p:cNvPr id="8" name="7 Rectángulo"/>
          <p:cNvSpPr/>
          <p:nvPr/>
        </p:nvSpPr>
        <p:spPr>
          <a:xfrm>
            <a:off x="971550" y="1944688"/>
            <a:ext cx="7488238" cy="4400550"/>
          </a:xfrm>
          <a:prstGeom prst="rect">
            <a:avLst/>
          </a:prstGeom>
        </p:spPr>
        <p:txBody>
          <a:bodyPr>
            <a:spAutoFit/>
          </a:bodyPr>
          <a:lstStyle/>
          <a:p>
            <a:pPr fontAlgn="auto">
              <a:spcBef>
                <a:spcPts val="0"/>
              </a:spcBef>
              <a:spcAft>
                <a:spcPts val="0"/>
              </a:spcAft>
              <a:defRPr/>
            </a:pPr>
            <a:r>
              <a:rPr lang="es-ES" sz="2000" b="1" dirty="0">
                <a:latin typeface="Arial" pitchFamily="34" charset="0"/>
                <a:cs typeface="Arial" pitchFamily="34" charset="0"/>
              </a:rPr>
              <a:t>PROBLEMÁTICA EN LAS APLICACIONES DE ENTRADA DE </a:t>
            </a:r>
            <a:r>
              <a:rPr lang="es-ES" sz="2000" b="1" dirty="0">
                <a:latin typeface="Arial" pitchFamily="34" charset="0"/>
                <a:cs typeface="Arial" pitchFamily="34" charset="0"/>
              </a:rPr>
              <a:t>DATOS</a:t>
            </a:r>
          </a:p>
          <a:p>
            <a:pPr fontAlgn="auto">
              <a:spcBef>
                <a:spcPts val="0"/>
              </a:spcBef>
              <a:spcAft>
                <a:spcPts val="0"/>
              </a:spcAft>
              <a:defRPr/>
            </a:pPr>
            <a:endParaRPr lang="es-ES" sz="2000" b="1" dirty="0">
              <a:latin typeface="Arial" pitchFamily="34" charset="0"/>
              <a:cs typeface="Arial" pitchFamily="34" charset="0"/>
            </a:endParaRPr>
          </a:p>
          <a:p>
            <a:pPr marL="342900" indent="-342900" fontAlgn="auto">
              <a:spcBef>
                <a:spcPts val="0"/>
              </a:spcBef>
              <a:spcAft>
                <a:spcPts val="0"/>
              </a:spcAft>
              <a:buFontTx/>
              <a:buChar char="-"/>
              <a:defRPr/>
            </a:pPr>
            <a:r>
              <a:rPr lang="es-ES" sz="2000" b="1" dirty="0">
                <a:latin typeface="Arial" pitchFamily="34" charset="0"/>
                <a:cs typeface="Arial" pitchFamily="34" charset="0"/>
              </a:rPr>
              <a:t>Numerosos </a:t>
            </a:r>
            <a:r>
              <a:rPr lang="es-ES" sz="2000" b="1" dirty="0">
                <a:latin typeface="Arial" pitchFamily="34" charset="0"/>
                <a:cs typeface="Arial" pitchFamily="34" charset="0"/>
              </a:rPr>
              <a:t>tipos de presentaciones de </a:t>
            </a:r>
            <a:r>
              <a:rPr lang="es-ES" sz="2000" b="1" dirty="0">
                <a:latin typeface="Arial" pitchFamily="34" charset="0"/>
                <a:cs typeface="Arial" pitchFamily="34" charset="0"/>
              </a:rPr>
              <a:t>información</a:t>
            </a:r>
          </a:p>
          <a:p>
            <a:pPr marL="342900" indent="-342900" fontAlgn="auto">
              <a:spcBef>
                <a:spcPts val="0"/>
              </a:spcBef>
              <a:spcAft>
                <a:spcPts val="0"/>
              </a:spcAft>
              <a:buFontTx/>
              <a:buChar char="-"/>
              <a:defRPr/>
            </a:pPr>
            <a:r>
              <a:rPr lang="es-ES" sz="2000" b="1" dirty="0">
                <a:latin typeface="Arial" pitchFamily="34" charset="0"/>
                <a:cs typeface="Arial" pitchFamily="34" charset="0"/>
              </a:rPr>
              <a:t>Diversidad </a:t>
            </a:r>
            <a:r>
              <a:rPr lang="es-ES" sz="2000" b="1" dirty="0">
                <a:latin typeface="Arial" pitchFamily="34" charset="0"/>
                <a:cs typeface="Arial" pitchFamily="34" charset="0"/>
              </a:rPr>
              <a:t>de canales y soportes de </a:t>
            </a:r>
            <a:r>
              <a:rPr lang="es-ES" sz="2000" b="1" dirty="0">
                <a:latin typeface="Arial" pitchFamily="34" charset="0"/>
                <a:cs typeface="Arial" pitchFamily="34" charset="0"/>
              </a:rPr>
              <a:t>entrada</a:t>
            </a:r>
          </a:p>
          <a:p>
            <a:pPr marL="342900" indent="-342900" fontAlgn="auto">
              <a:spcBef>
                <a:spcPts val="0"/>
              </a:spcBef>
              <a:spcAft>
                <a:spcPts val="0"/>
              </a:spcAft>
              <a:buFontTx/>
              <a:buChar char="-"/>
              <a:defRPr/>
            </a:pPr>
            <a:r>
              <a:rPr lang="es-ES" sz="2000" b="1" dirty="0">
                <a:latin typeface="Arial" pitchFamily="34" charset="0"/>
                <a:cs typeface="Arial" pitchFamily="34" charset="0"/>
              </a:rPr>
              <a:t>Acortamiento </a:t>
            </a:r>
            <a:r>
              <a:rPr lang="es-ES" sz="2000" b="1" dirty="0">
                <a:latin typeface="Arial" pitchFamily="34" charset="0"/>
                <a:cs typeface="Arial" pitchFamily="34" charset="0"/>
              </a:rPr>
              <a:t>de los plazos de disponibilidad de </a:t>
            </a:r>
            <a:r>
              <a:rPr lang="es-ES" sz="2000" b="1" dirty="0">
                <a:latin typeface="Arial" pitchFamily="34" charset="0"/>
                <a:cs typeface="Arial" pitchFamily="34" charset="0"/>
              </a:rPr>
              <a:t> información</a:t>
            </a:r>
            <a:endParaRPr lang="es-ES" sz="2000" b="1" dirty="0">
              <a:latin typeface="Arial" pitchFamily="34" charset="0"/>
              <a:cs typeface="Arial" pitchFamily="34" charset="0"/>
            </a:endParaRPr>
          </a:p>
          <a:p>
            <a:pPr marL="342900" indent="-342900" fontAlgn="auto">
              <a:spcBef>
                <a:spcPts val="0"/>
              </a:spcBef>
              <a:spcAft>
                <a:spcPts val="0"/>
              </a:spcAft>
              <a:buFontTx/>
              <a:buChar char="-"/>
              <a:defRPr/>
            </a:pPr>
            <a:r>
              <a:rPr lang="es-ES" sz="2000" b="1" dirty="0">
                <a:latin typeface="Arial" pitchFamily="34" charset="0"/>
                <a:cs typeface="Arial" pitchFamily="34" charset="0"/>
              </a:rPr>
              <a:t>Necesidad </a:t>
            </a:r>
            <a:r>
              <a:rPr lang="es-ES" sz="2000" b="1" dirty="0">
                <a:latin typeface="Arial" pitchFamily="34" charset="0"/>
                <a:cs typeface="Arial" pitchFamily="34" charset="0"/>
              </a:rPr>
              <a:t>de incrementar la fiabilidad de la </a:t>
            </a:r>
            <a:r>
              <a:rPr lang="es-ES" sz="2000" b="1" dirty="0">
                <a:latin typeface="Arial" pitchFamily="34" charset="0"/>
                <a:cs typeface="Arial" pitchFamily="34" charset="0"/>
              </a:rPr>
              <a:t>información</a:t>
            </a:r>
          </a:p>
          <a:p>
            <a:pPr fontAlgn="auto">
              <a:spcBef>
                <a:spcPts val="0"/>
              </a:spcBef>
              <a:spcAft>
                <a:spcPts val="0"/>
              </a:spcAft>
              <a:defRPr/>
            </a:pPr>
            <a:endParaRPr lang="es-ES" sz="2000" b="1" dirty="0">
              <a:latin typeface="Arial" pitchFamily="34" charset="0"/>
              <a:cs typeface="Arial" pitchFamily="34" charset="0"/>
            </a:endParaRPr>
          </a:p>
          <a:p>
            <a:pPr fontAlgn="auto">
              <a:spcBef>
                <a:spcPts val="0"/>
              </a:spcBef>
              <a:spcAft>
                <a:spcPts val="0"/>
              </a:spcAft>
              <a:defRPr/>
            </a:pPr>
            <a:r>
              <a:rPr lang="es-ES" sz="2000" b="1" dirty="0">
                <a:latin typeface="Arial" pitchFamily="34" charset="0"/>
                <a:cs typeface="Arial" pitchFamily="34" charset="0"/>
              </a:rPr>
              <a:t>MEDIDAS ADOPTADAS</a:t>
            </a:r>
          </a:p>
          <a:p>
            <a:pPr fontAlgn="auto">
              <a:spcBef>
                <a:spcPts val="0"/>
              </a:spcBef>
              <a:spcAft>
                <a:spcPts val="0"/>
              </a:spcAft>
              <a:defRPr/>
            </a:pPr>
            <a:endParaRPr lang="es-ES" sz="2000" b="1" dirty="0">
              <a:latin typeface="Arial" pitchFamily="34" charset="0"/>
              <a:cs typeface="Arial" pitchFamily="34" charset="0"/>
            </a:endParaRPr>
          </a:p>
          <a:p>
            <a:pPr marL="342900" indent="-342900" fontAlgn="auto">
              <a:spcBef>
                <a:spcPts val="0"/>
              </a:spcBef>
              <a:spcAft>
                <a:spcPts val="0"/>
              </a:spcAft>
              <a:buFontTx/>
              <a:buChar char="-"/>
              <a:defRPr/>
            </a:pPr>
            <a:r>
              <a:rPr lang="es-ES" sz="2000" b="1" dirty="0">
                <a:latin typeface="Arial" pitchFamily="34" charset="0"/>
                <a:cs typeface="Arial" pitchFamily="34" charset="0"/>
              </a:rPr>
              <a:t>Estandarización </a:t>
            </a:r>
            <a:r>
              <a:rPr lang="es-ES" sz="2000" b="1" dirty="0">
                <a:latin typeface="Arial" pitchFamily="34" charset="0"/>
                <a:cs typeface="Arial" pitchFamily="34" charset="0"/>
              </a:rPr>
              <a:t>de declaraciones </a:t>
            </a:r>
            <a:r>
              <a:rPr lang="es-ES" sz="2000" b="1" dirty="0">
                <a:latin typeface="Arial" pitchFamily="34" charset="0"/>
                <a:cs typeface="Arial" pitchFamily="34" charset="0"/>
              </a:rPr>
              <a:t>informativas</a:t>
            </a:r>
          </a:p>
          <a:p>
            <a:pPr marL="342900" indent="-342900" fontAlgn="auto">
              <a:spcBef>
                <a:spcPts val="0"/>
              </a:spcBef>
              <a:spcAft>
                <a:spcPts val="0"/>
              </a:spcAft>
              <a:buFontTx/>
              <a:buChar char="-"/>
              <a:defRPr/>
            </a:pPr>
            <a:r>
              <a:rPr lang="es-ES" sz="2000" b="1" dirty="0">
                <a:latin typeface="Arial" pitchFamily="34" charset="0"/>
                <a:cs typeface="Arial" pitchFamily="34" charset="0"/>
              </a:rPr>
              <a:t>Creación </a:t>
            </a:r>
            <a:r>
              <a:rPr lang="es-ES" sz="2000" b="1" dirty="0">
                <a:latin typeface="Arial" pitchFamily="34" charset="0"/>
                <a:cs typeface="Arial" pitchFamily="34" charset="0"/>
              </a:rPr>
              <a:t>S.C.E.D. (Sistema Consolidado Entrada de Datos)</a:t>
            </a:r>
            <a:endParaRPr lang="es-E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4915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323528" y="1268760"/>
            <a:ext cx="8424936" cy="532859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r>
              <a:rPr lang="es-ES" sz="1600" dirty="0">
                <a:solidFill>
                  <a:schemeClr val="tx1"/>
                </a:solidFill>
                <a:latin typeface="Arial" pitchFamily="34" charset="0"/>
                <a:cs typeface="Arial" pitchFamily="34" charset="0"/>
              </a:rPr>
              <a:t>.</a:t>
            </a:r>
            <a:endParaRPr lang="es-ES" sz="1600" dirty="0">
              <a:solidFill>
                <a:schemeClr val="tx1"/>
              </a:solidFill>
              <a:latin typeface="Arial" pitchFamily="34" charset="0"/>
              <a:cs typeface="Arial" pitchFamily="34" charset="0"/>
            </a:endParaRPr>
          </a:p>
        </p:txBody>
      </p:sp>
      <p:sp>
        <p:nvSpPr>
          <p:cNvPr id="5" name="Rectangle 2"/>
          <p:cNvSpPr>
            <a:spLocks noChangeArrowheads="1"/>
          </p:cNvSpPr>
          <p:nvPr/>
        </p:nvSpPr>
        <p:spPr bwMode="auto">
          <a:xfrm>
            <a:off x="533400" y="571479"/>
            <a:ext cx="8070850"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 Colaboración Social</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
        <p:nvSpPr>
          <p:cNvPr id="49159" name="1 Marcador de número de diapositiva"/>
          <p:cNvSpPr txBox="1">
            <a:spLocks/>
          </p:cNvSpPr>
          <p:nvPr/>
        </p:nvSpPr>
        <p:spPr bwMode="auto">
          <a:xfrm>
            <a:off x="6553200" y="6248400"/>
            <a:ext cx="1905000" cy="457200"/>
          </a:xfrm>
          <a:prstGeom prst="rect">
            <a:avLst/>
          </a:prstGeom>
          <a:noFill/>
          <a:ln w="9525">
            <a:noFill/>
            <a:miter lim="800000"/>
            <a:headEnd/>
            <a:tailEnd/>
          </a:ln>
        </p:spPr>
        <p:txBody>
          <a:bodyPr/>
          <a:lstStyle/>
          <a:p>
            <a:endParaRPr lang="en-US">
              <a:latin typeface="Times New Roman" pitchFamily="18" charset="0"/>
            </a:endParaRPr>
          </a:p>
        </p:txBody>
      </p:sp>
      <p:sp>
        <p:nvSpPr>
          <p:cNvPr id="49160" name="Text Box 4"/>
          <p:cNvSpPr txBox="1">
            <a:spLocks noChangeArrowheads="1"/>
          </p:cNvSpPr>
          <p:nvPr/>
        </p:nvSpPr>
        <p:spPr bwMode="auto">
          <a:xfrm>
            <a:off x="860425" y="2811463"/>
            <a:ext cx="7216775" cy="457200"/>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sp>
        <p:nvSpPr>
          <p:cNvPr id="8" name="Text Box 6"/>
          <p:cNvSpPr txBox="1">
            <a:spLocks noChangeArrowheads="1"/>
          </p:cNvSpPr>
          <p:nvPr/>
        </p:nvSpPr>
        <p:spPr bwMode="auto">
          <a:xfrm>
            <a:off x="381000" y="1295400"/>
            <a:ext cx="8610600" cy="457200"/>
          </a:xfrm>
          <a:prstGeom prst="rect">
            <a:avLst/>
          </a:prstGeom>
          <a:noFill/>
          <a:ln w="9525">
            <a:noFill/>
            <a:miter lim="800000"/>
            <a:headEnd/>
            <a:tailEnd/>
          </a:ln>
        </p:spPr>
        <p:txBody>
          <a:bodyPr>
            <a:spAutoFit/>
          </a:bodyPr>
          <a:lstStyle/>
          <a:p>
            <a:pPr algn="just">
              <a:spcBef>
                <a:spcPct val="50000"/>
              </a:spcBef>
            </a:pPr>
            <a:r>
              <a:rPr lang="es-ES" sz="2400" b="1">
                <a:cs typeface="Times New Roman" pitchFamily="18" charset="0"/>
              </a:rPr>
              <a:t>EN LA PRESENTACIÓN DE DECLARACIONES:</a:t>
            </a:r>
          </a:p>
        </p:txBody>
      </p:sp>
      <p:sp>
        <p:nvSpPr>
          <p:cNvPr id="9" name="Text Box 13"/>
          <p:cNvSpPr txBox="1">
            <a:spLocks noChangeArrowheads="1"/>
          </p:cNvSpPr>
          <p:nvPr/>
        </p:nvSpPr>
        <p:spPr bwMode="auto">
          <a:xfrm>
            <a:off x="304800" y="3505200"/>
            <a:ext cx="8610600" cy="457200"/>
          </a:xfrm>
          <a:prstGeom prst="rect">
            <a:avLst/>
          </a:prstGeom>
          <a:noFill/>
          <a:ln w="9525">
            <a:noFill/>
            <a:miter lim="800000"/>
            <a:headEnd/>
            <a:tailEnd/>
          </a:ln>
        </p:spPr>
        <p:txBody>
          <a:bodyPr>
            <a:spAutoFit/>
          </a:bodyPr>
          <a:lstStyle/>
          <a:p>
            <a:pPr algn="just">
              <a:spcBef>
                <a:spcPct val="50000"/>
              </a:spcBef>
            </a:pPr>
            <a:r>
              <a:rPr lang="es-ES" sz="2400" b="1">
                <a:cs typeface="Times New Roman" pitchFamily="18" charset="0"/>
              </a:rPr>
              <a:t>EN LA RECAUDACIÓN.</a:t>
            </a:r>
            <a:endParaRPr lang="es-ES" sz="2000" b="1">
              <a:cs typeface="Times New Roman" pitchFamily="18" charset="0"/>
            </a:endParaRPr>
          </a:p>
        </p:txBody>
      </p:sp>
      <p:sp>
        <p:nvSpPr>
          <p:cNvPr id="10" name="Text Box 14"/>
          <p:cNvSpPr txBox="1">
            <a:spLocks noChangeArrowheads="1"/>
          </p:cNvSpPr>
          <p:nvPr/>
        </p:nvSpPr>
        <p:spPr bwMode="auto">
          <a:xfrm>
            <a:off x="304800" y="4876800"/>
            <a:ext cx="8610600" cy="457200"/>
          </a:xfrm>
          <a:prstGeom prst="rect">
            <a:avLst/>
          </a:prstGeom>
          <a:noFill/>
          <a:ln w="9525">
            <a:noFill/>
            <a:miter lim="800000"/>
            <a:headEnd/>
            <a:tailEnd/>
          </a:ln>
        </p:spPr>
        <p:txBody>
          <a:bodyPr>
            <a:spAutoFit/>
          </a:bodyPr>
          <a:lstStyle/>
          <a:p>
            <a:pPr algn="just">
              <a:spcBef>
                <a:spcPct val="50000"/>
              </a:spcBef>
            </a:pPr>
            <a:r>
              <a:rPr lang="es-ES" sz="2400" b="1">
                <a:cs typeface="Times New Roman" pitchFamily="18" charset="0"/>
              </a:rPr>
              <a:t>EN EL SUMINISTRO DE INFORMACIÓN:</a:t>
            </a:r>
            <a:endParaRPr lang="es-ES" sz="2000" b="1">
              <a:cs typeface="Times New Roman" pitchFamily="18" charset="0"/>
            </a:endParaRPr>
          </a:p>
        </p:txBody>
      </p:sp>
      <p:sp>
        <p:nvSpPr>
          <p:cNvPr id="11" name="Text Box 15"/>
          <p:cNvSpPr txBox="1">
            <a:spLocks noChangeArrowheads="1"/>
          </p:cNvSpPr>
          <p:nvPr/>
        </p:nvSpPr>
        <p:spPr bwMode="auto">
          <a:xfrm>
            <a:off x="990600" y="1752600"/>
            <a:ext cx="6934200" cy="396875"/>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es-ES" sz="2000" b="1">
                <a:cs typeface="Times New Roman" pitchFamily="18" charset="0"/>
              </a:rPr>
              <a:t>    Entidades Financieras.</a:t>
            </a:r>
          </a:p>
        </p:txBody>
      </p:sp>
      <p:sp>
        <p:nvSpPr>
          <p:cNvPr id="12" name="Text Box 16"/>
          <p:cNvSpPr txBox="1">
            <a:spLocks noChangeArrowheads="1"/>
          </p:cNvSpPr>
          <p:nvPr/>
        </p:nvSpPr>
        <p:spPr bwMode="auto">
          <a:xfrm>
            <a:off x="990600" y="2193925"/>
            <a:ext cx="6934200" cy="396875"/>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es-ES" sz="2000" b="1">
                <a:cs typeface="Times New Roman" pitchFamily="18" charset="0"/>
              </a:rPr>
              <a:t>    Gestorías y asesorías fiscales.</a:t>
            </a:r>
          </a:p>
        </p:txBody>
      </p:sp>
      <p:sp>
        <p:nvSpPr>
          <p:cNvPr id="13" name="Text Box 17"/>
          <p:cNvSpPr txBox="1">
            <a:spLocks noChangeArrowheads="1"/>
          </p:cNvSpPr>
          <p:nvPr/>
        </p:nvSpPr>
        <p:spPr bwMode="auto">
          <a:xfrm>
            <a:off x="990600" y="2574925"/>
            <a:ext cx="6934200" cy="396875"/>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es-ES" sz="2000" b="1">
                <a:cs typeface="Times New Roman" pitchFamily="18" charset="0"/>
              </a:rPr>
              <a:t>    Colegios y Asociaciones profesionales.</a:t>
            </a:r>
          </a:p>
        </p:txBody>
      </p:sp>
      <p:sp>
        <p:nvSpPr>
          <p:cNvPr id="14" name="Text Box 18"/>
          <p:cNvSpPr txBox="1">
            <a:spLocks noChangeArrowheads="1"/>
          </p:cNvSpPr>
          <p:nvPr/>
        </p:nvSpPr>
        <p:spPr bwMode="auto">
          <a:xfrm>
            <a:off x="990600" y="3032125"/>
            <a:ext cx="6934200" cy="396875"/>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es-ES" sz="2000" b="1">
                <a:cs typeface="Times New Roman" pitchFamily="18" charset="0"/>
              </a:rPr>
              <a:t>    Organismos públicos: CC.AA., Ayuntamientos.</a:t>
            </a:r>
          </a:p>
        </p:txBody>
      </p:sp>
      <p:sp>
        <p:nvSpPr>
          <p:cNvPr id="15" name="Text Box 19"/>
          <p:cNvSpPr txBox="1">
            <a:spLocks noChangeArrowheads="1"/>
          </p:cNvSpPr>
          <p:nvPr/>
        </p:nvSpPr>
        <p:spPr bwMode="auto">
          <a:xfrm>
            <a:off x="990600" y="4038600"/>
            <a:ext cx="6934200" cy="701675"/>
          </a:xfrm>
          <a:prstGeom prst="rect">
            <a:avLst/>
          </a:prstGeom>
          <a:noFill/>
          <a:ln w="9525">
            <a:noFill/>
            <a:miter lim="800000"/>
            <a:headEnd/>
            <a:tailEnd/>
          </a:ln>
        </p:spPr>
        <p:txBody>
          <a:bodyPr>
            <a:spAutoFit/>
          </a:bodyPr>
          <a:lstStyle/>
          <a:p>
            <a:pPr algn="just">
              <a:buFont typeface="Wingdings" pitchFamily="2" charset="2"/>
              <a:buChar char="§"/>
            </a:pPr>
            <a:r>
              <a:rPr lang="es-ES" sz="2000" b="1">
                <a:cs typeface="Times New Roman" pitchFamily="18" charset="0"/>
              </a:rPr>
              <a:t>    Entidades Financieras: Bancos, Cajas de Ahorro y</a:t>
            </a:r>
          </a:p>
          <a:p>
            <a:pPr algn="just">
              <a:buFont typeface="Wingdings" pitchFamily="2" charset="2"/>
              <a:buNone/>
            </a:pPr>
            <a:r>
              <a:rPr lang="es-ES" sz="2000" b="1">
                <a:cs typeface="Times New Roman" pitchFamily="18" charset="0"/>
              </a:rPr>
              <a:t>      Cooperativas de Crédito.</a:t>
            </a:r>
          </a:p>
        </p:txBody>
      </p:sp>
      <p:sp>
        <p:nvSpPr>
          <p:cNvPr id="16" name="Text Box 20"/>
          <p:cNvSpPr txBox="1">
            <a:spLocks noChangeArrowheads="1"/>
          </p:cNvSpPr>
          <p:nvPr/>
        </p:nvSpPr>
        <p:spPr bwMode="auto">
          <a:xfrm>
            <a:off x="990600" y="5410200"/>
            <a:ext cx="6934200" cy="1006475"/>
          </a:xfrm>
          <a:prstGeom prst="rect">
            <a:avLst/>
          </a:prstGeom>
          <a:noFill/>
          <a:ln w="9525">
            <a:noFill/>
            <a:miter lim="800000"/>
            <a:headEnd/>
            <a:tailEnd/>
          </a:ln>
        </p:spPr>
        <p:txBody>
          <a:bodyPr>
            <a:spAutoFit/>
          </a:bodyPr>
          <a:lstStyle/>
          <a:p>
            <a:pPr algn="just">
              <a:buFont typeface="Wingdings" pitchFamily="2" charset="2"/>
              <a:buChar char="§"/>
            </a:pPr>
            <a:r>
              <a:rPr lang="es-ES" sz="2000" b="1">
                <a:cs typeface="Times New Roman" pitchFamily="18" charset="0"/>
              </a:rPr>
              <a:t>    Organismos y Empresas  públicas.</a:t>
            </a:r>
          </a:p>
          <a:p>
            <a:pPr algn="just">
              <a:buFont typeface="Wingdings" pitchFamily="2" charset="2"/>
              <a:buNone/>
            </a:pPr>
            <a:r>
              <a:rPr lang="es-ES" sz="2000" b="1">
                <a:cs typeface="Times New Roman" pitchFamily="18" charset="0"/>
              </a:rPr>
              <a:t>      Catastro, S.Social, INE, D.G.Tráfico, Reg.Civil,</a:t>
            </a:r>
          </a:p>
          <a:p>
            <a:pPr algn="just">
              <a:buFont typeface="Wingdings" pitchFamily="2" charset="2"/>
              <a:buNone/>
            </a:pPr>
            <a:r>
              <a:rPr lang="es-ES" sz="2000" b="1">
                <a:cs typeface="Times New Roman" pitchFamily="18" charset="0"/>
              </a:rPr>
              <a:t>      Notarios, Reg. Propiedad,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out)">
                                      <p:cBhvr>
                                        <p:cTn id="12" dur="500"/>
                                        <p:tgtEl>
                                          <p:spTgt spid="11"/>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out)">
                                      <p:cBhvr>
                                        <p:cTn id="16" dur="500"/>
                                        <p:tgtEl>
                                          <p:spTgt spid="12"/>
                                        </p:tgtEl>
                                      </p:cBhvr>
                                    </p:animEffect>
                                  </p:childTnLst>
                                </p:cTn>
                              </p:par>
                            </p:childTnLst>
                          </p:cTn>
                        </p:par>
                        <p:par>
                          <p:cTn id="17" fill="hold">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out)">
                                      <p:cBhvr>
                                        <p:cTn id="20" dur="500"/>
                                        <p:tgtEl>
                                          <p:spTgt spid="13"/>
                                        </p:tgtEl>
                                      </p:cBhvr>
                                    </p:animEffect>
                                  </p:childTnLst>
                                </p:cTn>
                              </p:par>
                            </p:childTnLst>
                          </p:cTn>
                        </p:par>
                        <p:par>
                          <p:cTn id="21" fill="hold">
                            <p:stCondLst>
                              <p:cond delay="1500"/>
                            </p:stCondLst>
                            <p:childTnLst>
                              <p:par>
                                <p:cTn id="22" presetID="4" presetClass="entr" presetSubtype="32"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ox(ou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out)">
                                      <p:cBhvr>
                                        <p:cTn id="29" dur="500"/>
                                        <p:tgtEl>
                                          <p:spTgt spid="9"/>
                                        </p:tgtEl>
                                      </p:cBhvr>
                                    </p:animEffect>
                                  </p:childTnLst>
                                </p:cTn>
                              </p:par>
                            </p:childTnLst>
                          </p:cTn>
                        </p:par>
                        <p:par>
                          <p:cTn id="30" fill="hold">
                            <p:stCondLst>
                              <p:cond delay="500"/>
                            </p:stCondLst>
                            <p:childTnLst>
                              <p:par>
                                <p:cTn id="31" presetID="4" presetClass="entr" presetSubtype="32"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ou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out)">
                                      <p:cBhvr>
                                        <p:cTn id="38" dur="500"/>
                                        <p:tgtEl>
                                          <p:spTgt spid="10"/>
                                        </p:tgtEl>
                                      </p:cBhvr>
                                    </p:animEffect>
                                  </p:childTnLst>
                                </p:cTn>
                              </p:par>
                            </p:childTnLst>
                          </p:cTn>
                        </p:par>
                        <p:par>
                          <p:cTn id="39" fill="hold">
                            <p:stCondLst>
                              <p:cond delay="500"/>
                            </p:stCondLst>
                            <p:childTnLst>
                              <p:par>
                                <p:cTn id="40" presetID="4" presetClass="entr" presetSubtype="32"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ou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017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6" name="Text Box 3"/>
          <p:cNvSpPr txBox="1">
            <a:spLocks noChangeArrowheads="1"/>
          </p:cNvSpPr>
          <p:nvPr/>
        </p:nvSpPr>
        <p:spPr bwMode="auto">
          <a:xfrm>
            <a:off x="629602" y="1772443"/>
            <a:ext cx="8031134" cy="47513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endParaRPr lang="es-ES" dirty="0">
              <a:solidFill>
                <a:srgbClr val="000000"/>
              </a:solidFill>
              <a:latin typeface="Arial" pitchFamily="34" charset="0"/>
              <a:cs typeface="Arial" pitchFamily="34" charset="0"/>
            </a:endParaRPr>
          </a:p>
          <a:p>
            <a:pPr algn="just" fontAlgn="auto">
              <a:spcBef>
                <a:spcPts val="0"/>
              </a:spcBef>
              <a:spcAft>
                <a:spcPts val="0"/>
              </a:spcAft>
              <a:defRPr/>
            </a:pPr>
            <a:r>
              <a:rPr lang="es-ES" b="1" dirty="0">
                <a:solidFill>
                  <a:srgbClr val="000000"/>
                </a:solidFill>
                <a:latin typeface="Arial" pitchFamily="34" charset="0"/>
                <a:cs typeface="Arial" pitchFamily="34" charset="0"/>
              </a:rPr>
              <a:t>¿Qué trámites y actuaciones pueden realizarse en el marco de la colaboración social?</a:t>
            </a:r>
          </a:p>
          <a:p>
            <a:pPr algn="just" fontAlgn="auto">
              <a:spcBef>
                <a:spcPts val="0"/>
              </a:spcBef>
              <a:spcAft>
                <a:spcPts val="0"/>
              </a:spcAft>
              <a:defRPr/>
            </a:pPr>
            <a:endParaRPr lang="es-ES" dirty="0">
              <a:solidFill>
                <a:srgbClr val="000000"/>
              </a:solidFill>
              <a:latin typeface="Arial" pitchFamily="34" charset="0"/>
              <a:cs typeface="Arial" pitchFamily="34" charset="0"/>
            </a:endParaRPr>
          </a:p>
          <a:p>
            <a:pPr algn="just" fontAlgn="auto">
              <a:spcBef>
                <a:spcPts val="0"/>
              </a:spcBef>
              <a:spcAft>
                <a:spcPts val="0"/>
              </a:spcAft>
              <a:defRPr/>
            </a:pPr>
            <a:endParaRPr lang="es-ES" dirty="0">
              <a:solidFill>
                <a:srgbClr val="000000"/>
              </a:solidFill>
              <a:latin typeface="Arial" pitchFamily="34" charset="0"/>
              <a:cs typeface="Arial" pitchFamily="34" charset="0"/>
            </a:endParaRPr>
          </a:p>
          <a:p>
            <a:pPr algn="just" fontAlgn="auto">
              <a:spcBef>
                <a:spcPts val="0"/>
              </a:spcBef>
              <a:spcAft>
                <a:spcPts val="0"/>
              </a:spcAft>
              <a:defRPr/>
            </a:pPr>
            <a:r>
              <a:rPr lang="es-ES" dirty="0">
                <a:solidFill>
                  <a:srgbClr val="000000"/>
                </a:solidFill>
                <a:latin typeface="Arial" pitchFamily="34" charset="0"/>
                <a:cs typeface="Arial" pitchFamily="34" charset="0"/>
              </a:rPr>
              <a:t>La colaboración social en la gestión tributaria permite la realización de múltiples trámites y actuaciones por vía telemática en representación de terceras personas.</a:t>
            </a:r>
          </a:p>
          <a:p>
            <a:pPr algn="just" fontAlgn="auto">
              <a:spcBef>
                <a:spcPts val="0"/>
              </a:spcBef>
              <a:spcAft>
                <a:spcPts val="0"/>
              </a:spcAft>
              <a:defRPr/>
            </a:pPr>
            <a:endParaRPr lang="es-ES" dirty="0">
              <a:solidFill>
                <a:srgbClr val="000000"/>
              </a:solidFill>
              <a:latin typeface="Arial" pitchFamily="34" charset="0"/>
              <a:cs typeface="Arial" pitchFamily="34" charset="0"/>
            </a:endParaRPr>
          </a:p>
          <a:p>
            <a:pPr algn="just" fontAlgn="auto">
              <a:spcBef>
                <a:spcPts val="0"/>
              </a:spcBef>
              <a:spcAft>
                <a:spcPts val="0"/>
              </a:spcAft>
              <a:defRPr/>
            </a:pPr>
            <a:r>
              <a:rPr lang="es-ES" dirty="0">
                <a:solidFill>
                  <a:srgbClr val="000000"/>
                </a:solidFill>
                <a:latin typeface="Arial" pitchFamily="34" charset="0"/>
                <a:cs typeface="Arial" pitchFamily="34" charset="0"/>
              </a:rPr>
              <a:t>En la actualidad se pueden presentar telemáticamente en el marco de la colaboración social en la aplicación de los tributos, declaraciones de diferentes impuestos, comunicaciones, recursos y determinados documentos en formato electrónico</a:t>
            </a:r>
          </a:p>
        </p:txBody>
      </p:sp>
      <p:sp>
        <p:nvSpPr>
          <p:cNvPr id="7" name="Rectangle 2"/>
          <p:cNvSpPr>
            <a:spLocks noChangeArrowheads="1"/>
          </p:cNvSpPr>
          <p:nvPr/>
        </p:nvSpPr>
        <p:spPr bwMode="auto">
          <a:xfrm>
            <a:off x="629602" y="657999"/>
            <a:ext cx="8031134" cy="95410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8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 colaboración social en el ámbito de la Gestión Tributaria</a:t>
            </a:r>
            <a:endParaRPr lang="es-ES_tradnl" sz="28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120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6" name="Text Box 3"/>
          <p:cNvSpPr txBox="1">
            <a:spLocks noChangeArrowheads="1"/>
          </p:cNvSpPr>
          <p:nvPr/>
        </p:nvSpPr>
        <p:spPr bwMode="auto">
          <a:xfrm>
            <a:off x="629602" y="1772443"/>
            <a:ext cx="8031134" cy="47513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endParaRPr lang="es-ES" dirty="0">
              <a:solidFill>
                <a:srgbClr val="000000"/>
              </a:solidFill>
              <a:latin typeface="Arial" pitchFamily="34" charset="0"/>
              <a:cs typeface="Arial" pitchFamily="34" charset="0"/>
            </a:endParaRPr>
          </a:p>
          <a:p>
            <a:pPr algn="ctr" fontAlgn="auto">
              <a:spcBef>
                <a:spcPts val="0"/>
              </a:spcBef>
              <a:spcAft>
                <a:spcPts val="0"/>
              </a:spcAft>
              <a:defRPr/>
            </a:pPr>
            <a:r>
              <a:rPr lang="es-ES" b="1" dirty="0">
                <a:solidFill>
                  <a:srgbClr val="000000"/>
                </a:solidFill>
                <a:latin typeface="Arial" pitchFamily="34" charset="0"/>
                <a:cs typeface="Arial" pitchFamily="34" charset="0"/>
              </a:rPr>
              <a:t>Relación de entidades con Convenio</a:t>
            </a:r>
          </a:p>
          <a:p>
            <a:pPr algn="just" fontAlgn="auto">
              <a:spcBef>
                <a:spcPts val="0"/>
              </a:spcBef>
              <a:spcAft>
                <a:spcPts val="0"/>
              </a:spcAft>
              <a:defRPr/>
            </a:pPr>
            <a:endParaRPr lang="es-ES" dirty="0">
              <a:solidFill>
                <a:srgbClr val="000000"/>
              </a:solidFill>
              <a:latin typeface="Arial" pitchFamily="34" charset="0"/>
              <a:cs typeface="Arial" pitchFamily="34" charset="0"/>
            </a:endParaRPr>
          </a:p>
          <a:p>
            <a:pPr algn="just" fontAlgn="auto">
              <a:spcBef>
                <a:spcPts val="0"/>
              </a:spcBef>
              <a:spcAft>
                <a:spcPts val="0"/>
              </a:spcAft>
              <a:defRPr/>
            </a:pPr>
            <a:r>
              <a:rPr lang="es-ES" dirty="0">
                <a:solidFill>
                  <a:srgbClr val="000000"/>
                </a:solidFill>
                <a:latin typeface="Arial" pitchFamily="34" charset="0"/>
                <a:cs typeface="Arial" pitchFamily="34" charset="0"/>
              </a:rPr>
              <a:t> </a:t>
            </a:r>
            <a:endParaRPr lang="es-ES" dirty="0">
              <a:solidFill>
                <a:srgbClr val="000000"/>
              </a:solidFill>
              <a:latin typeface="Arial" pitchFamily="34" charset="0"/>
              <a:cs typeface="Arial" pitchFamily="34" charset="0"/>
            </a:endParaRPr>
          </a:p>
          <a:p>
            <a:pPr algn="just" fontAlgn="auto">
              <a:spcBef>
                <a:spcPts val="0"/>
              </a:spcBef>
              <a:spcAft>
                <a:spcPts val="0"/>
              </a:spcAft>
              <a:defRPr/>
            </a:pPr>
            <a:r>
              <a:rPr lang="es-ES" dirty="0">
                <a:solidFill>
                  <a:srgbClr val="000000"/>
                </a:solidFill>
                <a:latin typeface="Arial" pitchFamily="34" charset="0"/>
                <a:cs typeface="Arial" pitchFamily="34" charset="0"/>
              </a:rPr>
              <a:t>Tipo 1: Colegios y asociaciones de profesionales de la gestión </a:t>
            </a:r>
            <a:r>
              <a:rPr lang="es-ES" dirty="0">
                <a:solidFill>
                  <a:srgbClr val="000000"/>
                </a:solidFill>
                <a:latin typeface="Arial" pitchFamily="34" charset="0"/>
                <a:cs typeface="Arial" pitchFamily="34" charset="0"/>
              </a:rPr>
              <a:t>tributaria</a:t>
            </a:r>
          </a:p>
          <a:p>
            <a:pPr algn="just" fontAlgn="auto">
              <a:spcBef>
                <a:spcPts val="0"/>
              </a:spcBef>
              <a:spcAft>
                <a:spcPts val="0"/>
              </a:spcAft>
              <a:defRPr/>
            </a:pPr>
            <a:r>
              <a:rPr lang="es-ES" dirty="0">
                <a:solidFill>
                  <a:srgbClr val="000000"/>
                </a:solidFill>
                <a:latin typeface="Arial" pitchFamily="34" charset="0"/>
                <a:cs typeface="Arial" pitchFamily="34" charset="0"/>
              </a:rPr>
              <a:t>Tipo </a:t>
            </a:r>
            <a:r>
              <a:rPr lang="es-ES" dirty="0">
                <a:solidFill>
                  <a:srgbClr val="000000"/>
                </a:solidFill>
                <a:latin typeface="Arial" pitchFamily="34" charset="0"/>
                <a:cs typeface="Arial" pitchFamily="34" charset="0"/>
              </a:rPr>
              <a:t>2: Asociaciones de empresarios y otros colegios </a:t>
            </a:r>
            <a:r>
              <a:rPr lang="es-ES" dirty="0">
                <a:solidFill>
                  <a:srgbClr val="000000"/>
                </a:solidFill>
                <a:latin typeface="Arial" pitchFamily="34" charset="0"/>
                <a:cs typeface="Arial" pitchFamily="34" charset="0"/>
              </a:rPr>
              <a:t>profesionales</a:t>
            </a:r>
            <a:endParaRPr lang="es-ES" dirty="0">
              <a:solidFill>
                <a:srgbClr val="000000"/>
              </a:solidFill>
              <a:latin typeface="Arial" pitchFamily="34" charset="0"/>
              <a:cs typeface="Arial" pitchFamily="34" charset="0"/>
            </a:endParaRPr>
          </a:p>
          <a:p>
            <a:pPr algn="just" fontAlgn="auto">
              <a:spcBef>
                <a:spcPts val="0"/>
              </a:spcBef>
              <a:spcAft>
                <a:spcPts val="0"/>
              </a:spcAft>
              <a:defRPr/>
            </a:pPr>
            <a:r>
              <a:rPr lang="es-ES" dirty="0">
                <a:solidFill>
                  <a:srgbClr val="000000"/>
                </a:solidFill>
                <a:latin typeface="Arial" pitchFamily="34" charset="0"/>
                <a:cs typeface="Arial" pitchFamily="34" charset="0"/>
              </a:rPr>
              <a:t>Tipo 3: Entidades financieras</a:t>
            </a:r>
          </a:p>
          <a:p>
            <a:pPr algn="just" fontAlgn="auto">
              <a:spcBef>
                <a:spcPts val="0"/>
              </a:spcBef>
              <a:spcAft>
                <a:spcPts val="0"/>
              </a:spcAft>
              <a:defRPr/>
            </a:pPr>
            <a:r>
              <a:rPr lang="es-ES" dirty="0">
                <a:solidFill>
                  <a:srgbClr val="000000"/>
                </a:solidFill>
                <a:latin typeface="Arial" pitchFamily="34" charset="0"/>
                <a:cs typeface="Arial" pitchFamily="34" charset="0"/>
              </a:rPr>
              <a:t>Tipo 4: Ayuntamientos, </a:t>
            </a:r>
            <a:r>
              <a:rPr lang="es-ES" dirty="0">
                <a:solidFill>
                  <a:srgbClr val="000000"/>
                </a:solidFill>
                <a:latin typeface="Arial" pitchFamily="34" charset="0"/>
                <a:cs typeface="Arial" pitchFamily="34" charset="0"/>
              </a:rPr>
              <a:t>Organismos </a:t>
            </a:r>
            <a:r>
              <a:rPr lang="es-ES" dirty="0">
                <a:solidFill>
                  <a:srgbClr val="000000"/>
                </a:solidFill>
                <a:latin typeface="Arial" pitchFamily="34" charset="0"/>
                <a:cs typeface="Arial" pitchFamily="34" charset="0"/>
              </a:rPr>
              <a:t>P</a:t>
            </a:r>
            <a:r>
              <a:rPr lang="es-ES" dirty="0">
                <a:solidFill>
                  <a:srgbClr val="000000"/>
                </a:solidFill>
                <a:latin typeface="Arial" pitchFamily="34" charset="0"/>
                <a:cs typeface="Arial" pitchFamily="34" charset="0"/>
              </a:rPr>
              <a:t>úblicos </a:t>
            </a:r>
            <a:r>
              <a:rPr lang="es-ES" dirty="0">
                <a:solidFill>
                  <a:srgbClr val="000000"/>
                </a:solidFill>
                <a:latin typeface="Arial" pitchFamily="34" charset="0"/>
                <a:cs typeface="Arial" pitchFamily="34" charset="0"/>
              </a:rPr>
              <a:t>y Sindicatos</a:t>
            </a:r>
          </a:p>
          <a:p>
            <a:pPr algn="just" fontAlgn="auto">
              <a:spcBef>
                <a:spcPts val="0"/>
              </a:spcBef>
              <a:spcAft>
                <a:spcPts val="0"/>
              </a:spcAft>
              <a:defRPr/>
            </a:pPr>
            <a:r>
              <a:rPr lang="es-ES" dirty="0">
                <a:solidFill>
                  <a:srgbClr val="000000"/>
                </a:solidFill>
                <a:latin typeface="Arial" pitchFamily="34" charset="0"/>
                <a:cs typeface="Arial" pitchFamily="34" charset="0"/>
              </a:rPr>
              <a:t>Tipo 5: Empresas para realizar gestiones en nombre de sus trabajadores</a:t>
            </a:r>
          </a:p>
          <a:p>
            <a:pPr algn="just" fontAlgn="auto">
              <a:spcBef>
                <a:spcPts val="0"/>
              </a:spcBef>
              <a:spcAft>
                <a:spcPts val="0"/>
              </a:spcAft>
              <a:defRPr/>
            </a:pPr>
            <a:r>
              <a:rPr lang="es-ES" dirty="0">
                <a:solidFill>
                  <a:srgbClr val="000000"/>
                </a:solidFill>
                <a:latin typeface="Arial" pitchFamily="34" charset="0"/>
                <a:cs typeface="Arial" pitchFamily="34" charset="0"/>
              </a:rPr>
              <a:t>Tipo 6: Grupos de sociedades</a:t>
            </a:r>
          </a:p>
          <a:p>
            <a:pPr algn="just" fontAlgn="auto">
              <a:spcBef>
                <a:spcPts val="0"/>
              </a:spcBef>
              <a:spcAft>
                <a:spcPts val="0"/>
              </a:spcAft>
              <a:defRPr/>
            </a:pPr>
            <a:r>
              <a:rPr lang="es-ES" dirty="0">
                <a:solidFill>
                  <a:srgbClr val="000000"/>
                </a:solidFill>
                <a:latin typeface="Arial" pitchFamily="34" charset="0"/>
                <a:cs typeface="Arial" pitchFamily="34" charset="0"/>
              </a:rPr>
              <a:t>Tipo 7: Asociaciones del sector de la automoción</a:t>
            </a:r>
          </a:p>
          <a:p>
            <a:pPr algn="just" fontAlgn="auto">
              <a:spcBef>
                <a:spcPts val="0"/>
              </a:spcBef>
              <a:spcAft>
                <a:spcPts val="0"/>
              </a:spcAft>
              <a:defRPr/>
            </a:pPr>
            <a:r>
              <a:rPr lang="es-ES" dirty="0">
                <a:solidFill>
                  <a:srgbClr val="000000"/>
                </a:solidFill>
                <a:latin typeface="Arial" pitchFamily="34" charset="0"/>
                <a:cs typeface="Arial" pitchFamily="34" charset="0"/>
              </a:rPr>
              <a:t>Tipo 8: Asociaciones para devolución parcial Impuesto sobre Hidrocarburos</a:t>
            </a:r>
          </a:p>
        </p:txBody>
      </p:sp>
      <p:sp>
        <p:nvSpPr>
          <p:cNvPr id="8" name="Rectangle 2"/>
          <p:cNvSpPr>
            <a:spLocks noChangeArrowheads="1"/>
          </p:cNvSpPr>
          <p:nvPr/>
        </p:nvSpPr>
        <p:spPr bwMode="auto">
          <a:xfrm>
            <a:off x="629602" y="657999"/>
            <a:ext cx="8031134" cy="95410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8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La colaboración social en el ámbito de la Gestión Tributaria</a:t>
            </a:r>
            <a:endParaRPr lang="es-ES_tradnl" sz="28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222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2227" name="Text Box 4"/>
          <p:cNvSpPr txBox="1">
            <a:spLocks noChangeArrowheads="1"/>
          </p:cNvSpPr>
          <p:nvPr/>
        </p:nvSpPr>
        <p:spPr bwMode="auto">
          <a:xfrm>
            <a:off x="860425" y="2811463"/>
            <a:ext cx="7216775" cy="457200"/>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grpSp>
        <p:nvGrpSpPr>
          <p:cNvPr id="52228" name="Group 12"/>
          <p:cNvGrpSpPr>
            <a:grpSpLocks/>
          </p:cNvGrpSpPr>
          <p:nvPr/>
        </p:nvGrpSpPr>
        <p:grpSpPr bwMode="auto">
          <a:xfrm>
            <a:off x="2106613" y="1470025"/>
            <a:ext cx="933450" cy="885825"/>
            <a:chOff x="1327" y="976"/>
            <a:chExt cx="588" cy="558"/>
          </a:xfrm>
        </p:grpSpPr>
        <p:grpSp>
          <p:nvGrpSpPr>
            <p:cNvPr id="52301" name="Group 13"/>
            <p:cNvGrpSpPr>
              <a:grpSpLocks/>
            </p:cNvGrpSpPr>
            <p:nvPr/>
          </p:nvGrpSpPr>
          <p:grpSpPr bwMode="auto">
            <a:xfrm>
              <a:off x="1327" y="976"/>
              <a:ext cx="587" cy="558"/>
              <a:chOff x="1327" y="976"/>
              <a:chExt cx="587" cy="558"/>
            </a:xfrm>
          </p:grpSpPr>
          <p:sp>
            <p:nvSpPr>
              <p:cNvPr id="52304" name="Oval 14"/>
              <p:cNvSpPr>
                <a:spLocks noChangeArrowheads="1"/>
              </p:cNvSpPr>
              <p:nvPr/>
            </p:nvSpPr>
            <p:spPr bwMode="auto">
              <a:xfrm>
                <a:off x="1331" y="1391"/>
                <a:ext cx="579" cy="143"/>
              </a:xfrm>
              <a:prstGeom prst="ellipse">
                <a:avLst/>
              </a:prstGeom>
              <a:solidFill>
                <a:srgbClr val="3399FF"/>
              </a:solidFill>
              <a:ln w="12700">
                <a:solidFill>
                  <a:schemeClr val="tx2"/>
                </a:solidFill>
                <a:round/>
                <a:headEnd/>
                <a:tailEnd/>
              </a:ln>
            </p:spPr>
            <p:txBody>
              <a:bodyPr wrap="none" anchor="ctr"/>
              <a:lstStyle/>
              <a:p>
                <a:endParaRPr lang="en-US">
                  <a:latin typeface="Times New Roman" pitchFamily="18" charset="0"/>
                </a:endParaRPr>
              </a:p>
            </p:txBody>
          </p:sp>
          <p:sp>
            <p:nvSpPr>
              <p:cNvPr id="52305" name="Rectangle 15"/>
              <p:cNvSpPr>
                <a:spLocks noChangeArrowheads="1"/>
              </p:cNvSpPr>
              <p:nvPr/>
            </p:nvSpPr>
            <p:spPr bwMode="auto">
              <a:xfrm>
                <a:off x="1327" y="1047"/>
                <a:ext cx="587" cy="408"/>
              </a:xfrm>
              <a:prstGeom prst="rect">
                <a:avLst/>
              </a:prstGeom>
              <a:solidFill>
                <a:srgbClr val="3399FF"/>
              </a:solidFill>
              <a:ln w="9525">
                <a:noFill/>
                <a:miter lim="800000"/>
                <a:headEnd/>
                <a:tailEnd/>
              </a:ln>
            </p:spPr>
            <p:txBody>
              <a:bodyPr wrap="none" anchor="ctr"/>
              <a:lstStyle/>
              <a:p>
                <a:endParaRPr lang="en-US">
                  <a:latin typeface="Times New Roman" pitchFamily="18" charset="0"/>
                </a:endParaRPr>
              </a:p>
            </p:txBody>
          </p:sp>
          <p:sp>
            <p:nvSpPr>
              <p:cNvPr id="52306" name="Oval 16"/>
              <p:cNvSpPr>
                <a:spLocks noChangeArrowheads="1"/>
              </p:cNvSpPr>
              <p:nvPr/>
            </p:nvSpPr>
            <p:spPr bwMode="auto">
              <a:xfrm>
                <a:off x="1331" y="976"/>
                <a:ext cx="579" cy="143"/>
              </a:xfrm>
              <a:prstGeom prst="ellipse">
                <a:avLst/>
              </a:prstGeom>
              <a:solidFill>
                <a:srgbClr val="3399FF"/>
              </a:solidFill>
              <a:ln w="12700">
                <a:solidFill>
                  <a:schemeClr val="tx1"/>
                </a:solidFill>
                <a:round/>
                <a:headEnd/>
                <a:tailEnd/>
              </a:ln>
            </p:spPr>
            <p:txBody>
              <a:bodyPr wrap="none" anchor="ctr"/>
              <a:lstStyle/>
              <a:p>
                <a:endParaRPr lang="en-US">
                  <a:latin typeface="Times New Roman" pitchFamily="18" charset="0"/>
                </a:endParaRPr>
              </a:p>
            </p:txBody>
          </p:sp>
        </p:grpSp>
        <p:sp>
          <p:nvSpPr>
            <p:cNvPr id="52302" name="Line 17"/>
            <p:cNvSpPr>
              <a:spLocks noChangeShapeType="1"/>
            </p:cNvSpPr>
            <p:nvPr/>
          </p:nvSpPr>
          <p:spPr bwMode="auto">
            <a:xfrm>
              <a:off x="1329" y="1056"/>
              <a:ext cx="0" cy="402"/>
            </a:xfrm>
            <a:prstGeom prst="line">
              <a:avLst/>
            </a:prstGeom>
            <a:noFill/>
            <a:ln w="12700">
              <a:solidFill>
                <a:schemeClr val="tx1"/>
              </a:solidFill>
              <a:round/>
              <a:headEnd/>
              <a:tailEnd/>
            </a:ln>
          </p:spPr>
          <p:txBody>
            <a:bodyPr wrap="none" anchor="ctr"/>
            <a:lstStyle/>
            <a:p>
              <a:endParaRPr lang="en-US"/>
            </a:p>
          </p:txBody>
        </p:sp>
        <p:sp>
          <p:nvSpPr>
            <p:cNvPr id="52303" name="Line 18"/>
            <p:cNvSpPr>
              <a:spLocks noChangeShapeType="1"/>
            </p:cNvSpPr>
            <p:nvPr/>
          </p:nvSpPr>
          <p:spPr bwMode="auto">
            <a:xfrm>
              <a:off x="1915" y="1062"/>
              <a:ext cx="0" cy="402"/>
            </a:xfrm>
            <a:prstGeom prst="line">
              <a:avLst/>
            </a:prstGeom>
            <a:noFill/>
            <a:ln w="12700">
              <a:solidFill>
                <a:schemeClr val="tx1"/>
              </a:solidFill>
              <a:round/>
              <a:headEnd/>
              <a:tailEnd/>
            </a:ln>
          </p:spPr>
          <p:txBody>
            <a:bodyPr wrap="none" anchor="ctr"/>
            <a:lstStyle/>
            <a:p>
              <a:endParaRPr lang="en-US"/>
            </a:p>
          </p:txBody>
        </p:sp>
      </p:grpSp>
      <p:grpSp>
        <p:nvGrpSpPr>
          <p:cNvPr id="52229" name="Group 19"/>
          <p:cNvGrpSpPr>
            <a:grpSpLocks/>
          </p:cNvGrpSpPr>
          <p:nvPr/>
        </p:nvGrpSpPr>
        <p:grpSpPr bwMode="auto">
          <a:xfrm>
            <a:off x="5732463" y="1379538"/>
            <a:ext cx="700087" cy="1000125"/>
            <a:chOff x="3611" y="919"/>
            <a:chExt cx="441" cy="630"/>
          </a:xfrm>
        </p:grpSpPr>
        <p:sp>
          <p:nvSpPr>
            <p:cNvPr id="52267" name="Rectangle 20"/>
            <p:cNvSpPr>
              <a:spLocks noChangeArrowheads="1"/>
            </p:cNvSpPr>
            <p:nvPr/>
          </p:nvSpPr>
          <p:spPr bwMode="auto">
            <a:xfrm>
              <a:off x="3709" y="919"/>
              <a:ext cx="343" cy="559"/>
            </a:xfrm>
            <a:prstGeom prst="rect">
              <a:avLst/>
            </a:prstGeom>
            <a:solidFill>
              <a:srgbClr val="FFFFFF"/>
            </a:solidFill>
            <a:ln w="12700">
              <a:solidFill>
                <a:schemeClr val="tx1"/>
              </a:solidFill>
              <a:miter lim="800000"/>
              <a:headEnd/>
              <a:tailEnd/>
            </a:ln>
          </p:spPr>
          <p:txBody>
            <a:bodyPr wrap="none" anchor="ctr"/>
            <a:lstStyle/>
            <a:p>
              <a:endParaRPr lang="en-US">
                <a:latin typeface="Times New Roman" pitchFamily="18" charset="0"/>
              </a:endParaRPr>
            </a:p>
          </p:txBody>
        </p:sp>
        <p:sp>
          <p:nvSpPr>
            <p:cNvPr id="52268" name="Rectangle 21"/>
            <p:cNvSpPr>
              <a:spLocks noChangeArrowheads="1"/>
            </p:cNvSpPr>
            <p:nvPr/>
          </p:nvSpPr>
          <p:spPr bwMode="auto">
            <a:xfrm>
              <a:off x="3682" y="946"/>
              <a:ext cx="343" cy="559"/>
            </a:xfrm>
            <a:prstGeom prst="rect">
              <a:avLst/>
            </a:prstGeom>
            <a:solidFill>
              <a:srgbClr val="FFFFFF"/>
            </a:solidFill>
            <a:ln w="12700">
              <a:solidFill>
                <a:schemeClr val="tx1"/>
              </a:solidFill>
              <a:miter lim="800000"/>
              <a:headEnd/>
              <a:tailEnd/>
            </a:ln>
          </p:spPr>
          <p:txBody>
            <a:bodyPr wrap="none" anchor="ctr"/>
            <a:lstStyle/>
            <a:p>
              <a:endParaRPr lang="en-US">
                <a:latin typeface="Times New Roman" pitchFamily="18" charset="0"/>
              </a:endParaRPr>
            </a:p>
          </p:txBody>
        </p:sp>
        <p:sp>
          <p:nvSpPr>
            <p:cNvPr id="52269" name="Rectangle 22"/>
            <p:cNvSpPr>
              <a:spLocks noChangeArrowheads="1"/>
            </p:cNvSpPr>
            <p:nvPr/>
          </p:nvSpPr>
          <p:spPr bwMode="auto">
            <a:xfrm>
              <a:off x="3658" y="976"/>
              <a:ext cx="343" cy="559"/>
            </a:xfrm>
            <a:prstGeom prst="rect">
              <a:avLst/>
            </a:prstGeom>
            <a:solidFill>
              <a:srgbClr val="FFFFFF"/>
            </a:solidFill>
            <a:ln w="12700">
              <a:solidFill>
                <a:schemeClr val="tx1"/>
              </a:solidFill>
              <a:miter lim="800000"/>
              <a:headEnd/>
              <a:tailEnd/>
            </a:ln>
          </p:spPr>
          <p:txBody>
            <a:bodyPr wrap="none" anchor="ctr"/>
            <a:lstStyle/>
            <a:p>
              <a:endParaRPr lang="en-US">
                <a:latin typeface="Times New Roman" pitchFamily="18" charset="0"/>
              </a:endParaRPr>
            </a:p>
          </p:txBody>
        </p:sp>
        <p:grpSp>
          <p:nvGrpSpPr>
            <p:cNvPr id="52270" name="Group 23"/>
            <p:cNvGrpSpPr>
              <a:grpSpLocks/>
            </p:cNvGrpSpPr>
            <p:nvPr/>
          </p:nvGrpSpPr>
          <p:grpSpPr bwMode="auto">
            <a:xfrm>
              <a:off x="3611" y="1002"/>
              <a:ext cx="355" cy="547"/>
              <a:chOff x="3611" y="1002"/>
              <a:chExt cx="355" cy="547"/>
            </a:xfrm>
          </p:grpSpPr>
          <p:sp>
            <p:nvSpPr>
              <p:cNvPr id="52271" name="Rectangle 24"/>
              <p:cNvSpPr>
                <a:spLocks noChangeArrowheads="1"/>
              </p:cNvSpPr>
              <p:nvPr/>
            </p:nvSpPr>
            <p:spPr bwMode="auto">
              <a:xfrm>
                <a:off x="3611" y="1002"/>
                <a:ext cx="355" cy="547"/>
              </a:xfrm>
              <a:prstGeom prst="rect">
                <a:avLst/>
              </a:prstGeom>
              <a:solidFill>
                <a:srgbClr val="FFFFFF"/>
              </a:solidFill>
              <a:ln w="12700">
                <a:solidFill>
                  <a:schemeClr val="tx1"/>
                </a:solidFill>
                <a:miter lim="800000"/>
                <a:headEnd/>
                <a:tailEnd/>
              </a:ln>
            </p:spPr>
            <p:txBody>
              <a:bodyPr wrap="none" anchor="ctr"/>
              <a:lstStyle/>
              <a:p>
                <a:endParaRPr lang="en-US">
                  <a:latin typeface="Times New Roman" pitchFamily="18" charset="0"/>
                </a:endParaRPr>
              </a:p>
            </p:txBody>
          </p:sp>
          <p:sp>
            <p:nvSpPr>
              <p:cNvPr id="52272" name="Rectangle 25"/>
              <p:cNvSpPr>
                <a:spLocks noChangeArrowheads="1"/>
              </p:cNvSpPr>
              <p:nvPr/>
            </p:nvSpPr>
            <p:spPr bwMode="auto">
              <a:xfrm>
                <a:off x="3683" y="1033"/>
                <a:ext cx="97" cy="42"/>
              </a:xfrm>
              <a:prstGeom prst="rect">
                <a:avLst/>
              </a:prstGeom>
              <a:solidFill>
                <a:srgbClr val="FFFFFF"/>
              </a:solidFill>
              <a:ln w="12700">
                <a:solidFill>
                  <a:schemeClr val="bg2"/>
                </a:solidFill>
                <a:miter lim="800000"/>
                <a:headEnd/>
                <a:tailEnd/>
              </a:ln>
            </p:spPr>
            <p:txBody>
              <a:bodyPr wrap="none" anchor="ctr"/>
              <a:lstStyle/>
              <a:p>
                <a:endParaRPr lang="en-US">
                  <a:latin typeface="Times New Roman" pitchFamily="18" charset="0"/>
                </a:endParaRPr>
              </a:p>
            </p:txBody>
          </p:sp>
          <p:sp>
            <p:nvSpPr>
              <p:cNvPr id="52273" name="Rectangle 26"/>
              <p:cNvSpPr>
                <a:spLocks noChangeArrowheads="1"/>
              </p:cNvSpPr>
              <p:nvPr/>
            </p:nvSpPr>
            <p:spPr bwMode="auto">
              <a:xfrm>
                <a:off x="3910" y="1029"/>
                <a:ext cx="33" cy="50"/>
              </a:xfrm>
              <a:prstGeom prst="rect">
                <a:avLst/>
              </a:prstGeom>
              <a:solidFill>
                <a:schemeClr val="bg1"/>
              </a:solidFill>
              <a:ln w="9525">
                <a:noFill/>
                <a:miter lim="800000"/>
                <a:headEnd/>
                <a:tailEnd/>
              </a:ln>
            </p:spPr>
            <p:txBody>
              <a:bodyPr wrap="none" anchor="ctr"/>
              <a:lstStyle/>
              <a:p>
                <a:endParaRPr lang="en-US">
                  <a:latin typeface="Times New Roman" pitchFamily="18" charset="0"/>
                </a:endParaRPr>
              </a:p>
            </p:txBody>
          </p:sp>
          <p:sp>
            <p:nvSpPr>
              <p:cNvPr id="52274" name="AutoShape 27"/>
              <p:cNvSpPr>
                <a:spLocks noChangeArrowheads="1"/>
              </p:cNvSpPr>
              <p:nvPr/>
            </p:nvSpPr>
            <p:spPr bwMode="auto">
              <a:xfrm>
                <a:off x="3634" y="1108"/>
                <a:ext cx="309" cy="98"/>
              </a:xfrm>
              <a:prstGeom prst="roundRect">
                <a:avLst>
                  <a:gd name="adj" fmla="val 12495"/>
                </a:avLst>
              </a:prstGeom>
              <a:solidFill>
                <a:srgbClr val="FFFFFF"/>
              </a:solidFill>
              <a:ln w="12700">
                <a:solidFill>
                  <a:schemeClr val="bg2"/>
                </a:solidFill>
                <a:round/>
                <a:headEnd/>
                <a:tailEnd/>
              </a:ln>
            </p:spPr>
            <p:txBody>
              <a:bodyPr wrap="none" anchor="ctr"/>
              <a:lstStyle/>
              <a:p>
                <a:endParaRPr lang="en-US">
                  <a:latin typeface="Times New Roman" pitchFamily="18" charset="0"/>
                </a:endParaRPr>
              </a:p>
            </p:txBody>
          </p:sp>
          <p:sp>
            <p:nvSpPr>
              <p:cNvPr id="52275" name="AutoShape 28"/>
              <p:cNvSpPr>
                <a:spLocks noChangeArrowheads="1"/>
              </p:cNvSpPr>
              <p:nvPr/>
            </p:nvSpPr>
            <p:spPr bwMode="auto">
              <a:xfrm>
                <a:off x="3635" y="1236"/>
                <a:ext cx="309" cy="155"/>
              </a:xfrm>
              <a:prstGeom prst="roundRect">
                <a:avLst>
                  <a:gd name="adj" fmla="val 12495"/>
                </a:avLst>
              </a:prstGeom>
              <a:solidFill>
                <a:srgbClr val="FFFFFF"/>
              </a:solidFill>
              <a:ln w="12700">
                <a:solidFill>
                  <a:schemeClr val="bg2"/>
                </a:solidFill>
                <a:round/>
                <a:headEnd/>
                <a:tailEnd/>
              </a:ln>
            </p:spPr>
            <p:txBody>
              <a:bodyPr wrap="none" anchor="ctr"/>
              <a:lstStyle/>
              <a:p>
                <a:endParaRPr lang="en-US">
                  <a:latin typeface="Times New Roman" pitchFamily="18" charset="0"/>
                </a:endParaRPr>
              </a:p>
            </p:txBody>
          </p:sp>
          <p:sp>
            <p:nvSpPr>
              <p:cNvPr id="52276" name="AutoShape 29"/>
              <p:cNvSpPr>
                <a:spLocks noChangeArrowheads="1"/>
              </p:cNvSpPr>
              <p:nvPr/>
            </p:nvSpPr>
            <p:spPr bwMode="auto">
              <a:xfrm>
                <a:off x="3636" y="1420"/>
                <a:ext cx="309" cy="106"/>
              </a:xfrm>
              <a:prstGeom prst="roundRect">
                <a:avLst>
                  <a:gd name="adj" fmla="val 12495"/>
                </a:avLst>
              </a:prstGeom>
              <a:solidFill>
                <a:srgbClr val="FFFFFF"/>
              </a:solidFill>
              <a:ln w="12700">
                <a:solidFill>
                  <a:schemeClr val="bg2"/>
                </a:solidFill>
                <a:round/>
                <a:headEnd/>
                <a:tailEnd/>
              </a:ln>
            </p:spPr>
            <p:txBody>
              <a:bodyPr wrap="none" anchor="ctr"/>
              <a:lstStyle/>
              <a:p>
                <a:endParaRPr lang="en-US">
                  <a:latin typeface="Times New Roman" pitchFamily="18" charset="0"/>
                </a:endParaRPr>
              </a:p>
            </p:txBody>
          </p:sp>
          <p:sp>
            <p:nvSpPr>
              <p:cNvPr id="52277" name="Line 30"/>
              <p:cNvSpPr>
                <a:spLocks noChangeShapeType="1"/>
              </p:cNvSpPr>
              <p:nvPr/>
            </p:nvSpPr>
            <p:spPr bwMode="auto">
              <a:xfrm>
                <a:off x="3846" y="1109"/>
                <a:ext cx="0" cy="31"/>
              </a:xfrm>
              <a:prstGeom prst="line">
                <a:avLst/>
              </a:prstGeom>
              <a:noFill/>
              <a:ln w="12700">
                <a:solidFill>
                  <a:schemeClr val="bg2"/>
                </a:solidFill>
                <a:round/>
                <a:headEnd/>
                <a:tailEnd/>
              </a:ln>
            </p:spPr>
            <p:txBody>
              <a:bodyPr wrap="none" anchor="ctr"/>
              <a:lstStyle/>
              <a:p>
                <a:endParaRPr lang="en-US"/>
              </a:p>
            </p:txBody>
          </p:sp>
          <p:sp>
            <p:nvSpPr>
              <p:cNvPr id="52278" name="Line 31"/>
              <p:cNvSpPr>
                <a:spLocks noChangeShapeType="1"/>
              </p:cNvSpPr>
              <p:nvPr/>
            </p:nvSpPr>
            <p:spPr bwMode="auto">
              <a:xfrm>
                <a:off x="3853" y="1145"/>
                <a:ext cx="86" cy="0"/>
              </a:xfrm>
              <a:prstGeom prst="line">
                <a:avLst/>
              </a:prstGeom>
              <a:noFill/>
              <a:ln w="12700">
                <a:solidFill>
                  <a:schemeClr val="bg2"/>
                </a:solidFill>
                <a:round/>
                <a:headEnd/>
                <a:tailEnd/>
              </a:ln>
            </p:spPr>
            <p:txBody>
              <a:bodyPr wrap="none" anchor="ctr"/>
              <a:lstStyle/>
              <a:p>
                <a:endParaRPr lang="en-US"/>
              </a:p>
            </p:txBody>
          </p:sp>
          <p:sp>
            <p:nvSpPr>
              <p:cNvPr id="52279" name="Line 32"/>
              <p:cNvSpPr>
                <a:spLocks noChangeShapeType="1"/>
              </p:cNvSpPr>
              <p:nvPr/>
            </p:nvSpPr>
            <p:spPr bwMode="auto">
              <a:xfrm>
                <a:off x="3648" y="1036"/>
                <a:ext cx="0" cy="20"/>
              </a:xfrm>
              <a:prstGeom prst="line">
                <a:avLst/>
              </a:prstGeom>
              <a:noFill/>
              <a:ln w="12700">
                <a:solidFill>
                  <a:schemeClr val="tx1"/>
                </a:solidFill>
                <a:prstDash val="sysDot"/>
                <a:round/>
                <a:headEnd/>
                <a:tailEnd/>
              </a:ln>
            </p:spPr>
            <p:txBody>
              <a:bodyPr wrap="none" anchor="ctr"/>
              <a:lstStyle/>
              <a:p>
                <a:endParaRPr lang="en-US"/>
              </a:p>
            </p:txBody>
          </p:sp>
          <p:sp>
            <p:nvSpPr>
              <p:cNvPr id="52280" name="Line 33"/>
              <p:cNvSpPr>
                <a:spLocks noChangeShapeType="1"/>
              </p:cNvSpPr>
              <p:nvPr/>
            </p:nvSpPr>
            <p:spPr bwMode="auto">
              <a:xfrm>
                <a:off x="3655" y="1137"/>
                <a:ext cx="193" cy="0"/>
              </a:xfrm>
              <a:prstGeom prst="line">
                <a:avLst/>
              </a:prstGeom>
              <a:noFill/>
              <a:ln w="12700">
                <a:solidFill>
                  <a:schemeClr val="tx1"/>
                </a:solidFill>
                <a:prstDash val="dash"/>
                <a:round/>
                <a:headEnd/>
                <a:tailEnd/>
              </a:ln>
            </p:spPr>
            <p:txBody>
              <a:bodyPr wrap="none" anchor="ctr"/>
              <a:lstStyle/>
              <a:p>
                <a:endParaRPr lang="en-US"/>
              </a:p>
            </p:txBody>
          </p:sp>
          <p:sp>
            <p:nvSpPr>
              <p:cNvPr id="52281" name="Line 34"/>
              <p:cNvSpPr>
                <a:spLocks noChangeShapeType="1"/>
              </p:cNvSpPr>
              <p:nvPr/>
            </p:nvSpPr>
            <p:spPr bwMode="auto">
              <a:xfrm>
                <a:off x="3656" y="1164"/>
                <a:ext cx="250" cy="0"/>
              </a:xfrm>
              <a:prstGeom prst="line">
                <a:avLst/>
              </a:prstGeom>
              <a:noFill/>
              <a:ln w="12700">
                <a:solidFill>
                  <a:schemeClr val="tx1"/>
                </a:solidFill>
                <a:round/>
                <a:headEnd/>
                <a:tailEnd/>
              </a:ln>
            </p:spPr>
            <p:txBody>
              <a:bodyPr wrap="none" anchor="ctr"/>
              <a:lstStyle/>
              <a:p>
                <a:endParaRPr lang="en-US"/>
              </a:p>
            </p:txBody>
          </p:sp>
          <p:sp>
            <p:nvSpPr>
              <p:cNvPr id="52282" name="Line 35"/>
              <p:cNvSpPr>
                <a:spLocks noChangeShapeType="1"/>
              </p:cNvSpPr>
              <p:nvPr/>
            </p:nvSpPr>
            <p:spPr bwMode="auto">
              <a:xfrm>
                <a:off x="3807" y="1449"/>
                <a:ext cx="119" cy="0"/>
              </a:xfrm>
              <a:prstGeom prst="line">
                <a:avLst/>
              </a:prstGeom>
              <a:noFill/>
              <a:ln w="12700">
                <a:solidFill>
                  <a:schemeClr val="tx1"/>
                </a:solidFill>
                <a:prstDash val="dashDot"/>
                <a:round/>
                <a:headEnd/>
                <a:tailEnd/>
              </a:ln>
            </p:spPr>
            <p:txBody>
              <a:bodyPr wrap="none" anchor="ctr"/>
              <a:lstStyle/>
              <a:p>
                <a:endParaRPr lang="en-US"/>
              </a:p>
            </p:txBody>
          </p:sp>
          <p:sp>
            <p:nvSpPr>
              <p:cNvPr id="52283" name="Rectangle 36"/>
              <p:cNvSpPr>
                <a:spLocks noChangeArrowheads="1"/>
              </p:cNvSpPr>
              <p:nvPr/>
            </p:nvSpPr>
            <p:spPr bwMode="auto">
              <a:xfrm>
                <a:off x="3809" y="1029"/>
                <a:ext cx="78" cy="50"/>
              </a:xfrm>
              <a:prstGeom prst="rect">
                <a:avLst/>
              </a:prstGeom>
              <a:solidFill>
                <a:srgbClr val="063DE8"/>
              </a:solidFill>
              <a:ln w="9525">
                <a:noFill/>
                <a:miter lim="800000"/>
                <a:headEnd/>
                <a:tailEnd/>
              </a:ln>
            </p:spPr>
            <p:txBody>
              <a:bodyPr wrap="none" anchor="ctr"/>
              <a:lstStyle/>
              <a:p>
                <a:endParaRPr lang="en-US">
                  <a:latin typeface="Times New Roman" pitchFamily="18" charset="0"/>
                </a:endParaRPr>
              </a:p>
            </p:txBody>
          </p:sp>
          <p:sp>
            <p:nvSpPr>
              <p:cNvPr id="52284" name="Line 37"/>
              <p:cNvSpPr>
                <a:spLocks noChangeShapeType="1"/>
              </p:cNvSpPr>
              <p:nvPr/>
            </p:nvSpPr>
            <p:spPr bwMode="auto">
              <a:xfrm>
                <a:off x="3658" y="1187"/>
                <a:ext cx="250" cy="0"/>
              </a:xfrm>
              <a:prstGeom prst="line">
                <a:avLst/>
              </a:prstGeom>
              <a:noFill/>
              <a:ln w="12700">
                <a:solidFill>
                  <a:schemeClr val="tx1"/>
                </a:solidFill>
                <a:round/>
                <a:headEnd/>
                <a:tailEnd/>
              </a:ln>
            </p:spPr>
            <p:txBody>
              <a:bodyPr wrap="none" anchor="ctr"/>
              <a:lstStyle/>
              <a:p>
                <a:endParaRPr lang="en-US"/>
              </a:p>
            </p:txBody>
          </p:sp>
          <p:sp>
            <p:nvSpPr>
              <p:cNvPr id="52285" name="Line 38"/>
              <p:cNvSpPr>
                <a:spLocks noChangeShapeType="1"/>
              </p:cNvSpPr>
              <p:nvPr/>
            </p:nvSpPr>
            <p:spPr bwMode="auto">
              <a:xfrm>
                <a:off x="3809" y="1464"/>
                <a:ext cx="119" cy="0"/>
              </a:xfrm>
              <a:prstGeom prst="line">
                <a:avLst/>
              </a:prstGeom>
              <a:noFill/>
              <a:ln w="12700">
                <a:solidFill>
                  <a:schemeClr val="tx1"/>
                </a:solidFill>
                <a:prstDash val="dashDot"/>
                <a:round/>
                <a:headEnd/>
                <a:tailEnd/>
              </a:ln>
            </p:spPr>
            <p:txBody>
              <a:bodyPr wrap="none" anchor="ctr"/>
              <a:lstStyle/>
              <a:p>
                <a:endParaRPr lang="en-US"/>
              </a:p>
            </p:txBody>
          </p:sp>
          <p:sp>
            <p:nvSpPr>
              <p:cNvPr id="52286" name="Line 39"/>
              <p:cNvSpPr>
                <a:spLocks noChangeShapeType="1"/>
              </p:cNvSpPr>
              <p:nvPr/>
            </p:nvSpPr>
            <p:spPr bwMode="auto">
              <a:xfrm>
                <a:off x="3813" y="1501"/>
                <a:ext cx="119" cy="0"/>
              </a:xfrm>
              <a:prstGeom prst="line">
                <a:avLst/>
              </a:prstGeom>
              <a:noFill/>
              <a:ln w="12700">
                <a:solidFill>
                  <a:schemeClr val="tx1"/>
                </a:solidFill>
                <a:prstDash val="dashDot"/>
                <a:round/>
                <a:headEnd/>
                <a:tailEnd/>
              </a:ln>
            </p:spPr>
            <p:txBody>
              <a:bodyPr wrap="none" anchor="ctr"/>
              <a:lstStyle/>
              <a:p>
                <a:endParaRPr lang="en-US"/>
              </a:p>
            </p:txBody>
          </p:sp>
          <p:sp>
            <p:nvSpPr>
              <p:cNvPr id="52287" name="Line 40"/>
              <p:cNvSpPr>
                <a:spLocks noChangeShapeType="1"/>
              </p:cNvSpPr>
              <p:nvPr/>
            </p:nvSpPr>
            <p:spPr bwMode="auto">
              <a:xfrm>
                <a:off x="3795" y="1426"/>
                <a:ext cx="0" cy="98"/>
              </a:xfrm>
              <a:prstGeom prst="line">
                <a:avLst/>
              </a:prstGeom>
              <a:noFill/>
              <a:ln w="12700">
                <a:solidFill>
                  <a:schemeClr val="bg2"/>
                </a:solidFill>
                <a:round/>
                <a:headEnd/>
                <a:tailEnd/>
              </a:ln>
            </p:spPr>
            <p:txBody>
              <a:bodyPr wrap="none" anchor="ctr"/>
              <a:lstStyle/>
              <a:p>
                <a:endParaRPr lang="en-US"/>
              </a:p>
            </p:txBody>
          </p:sp>
          <p:sp>
            <p:nvSpPr>
              <p:cNvPr id="52288" name="Line 41"/>
              <p:cNvSpPr>
                <a:spLocks noChangeShapeType="1"/>
              </p:cNvSpPr>
              <p:nvPr/>
            </p:nvSpPr>
            <p:spPr bwMode="auto">
              <a:xfrm>
                <a:off x="3642" y="1447"/>
                <a:ext cx="147" cy="0"/>
              </a:xfrm>
              <a:prstGeom prst="line">
                <a:avLst/>
              </a:prstGeom>
              <a:noFill/>
              <a:ln w="12700">
                <a:solidFill>
                  <a:schemeClr val="bg2"/>
                </a:solidFill>
                <a:round/>
                <a:headEnd/>
                <a:tailEnd/>
              </a:ln>
            </p:spPr>
            <p:txBody>
              <a:bodyPr wrap="none" anchor="ctr"/>
              <a:lstStyle/>
              <a:p>
                <a:endParaRPr lang="en-US"/>
              </a:p>
            </p:txBody>
          </p:sp>
          <p:sp>
            <p:nvSpPr>
              <p:cNvPr id="52289" name="Line 42"/>
              <p:cNvSpPr>
                <a:spLocks noChangeShapeType="1"/>
              </p:cNvSpPr>
              <p:nvPr/>
            </p:nvSpPr>
            <p:spPr bwMode="auto">
              <a:xfrm>
                <a:off x="3641" y="1275"/>
                <a:ext cx="297" cy="0"/>
              </a:xfrm>
              <a:prstGeom prst="line">
                <a:avLst/>
              </a:prstGeom>
              <a:noFill/>
              <a:ln w="12700">
                <a:solidFill>
                  <a:schemeClr val="bg2"/>
                </a:solidFill>
                <a:round/>
                <a:headEnd/>
                <a:tailEnd/>
              </a:ln>
            </p:spPr>
            <p:txBody>
              <a:bodyPr wrap="none" anchor="ctr"/>
              <a:lstStyle/>
              <a:p>
                <a:endParaRPr lang="en-US"/>
              </a:p>
            </p:txBody>
          </p:sp>
          <p:sp>
            <p:nvSpPr>
              <p:cNvPr id="52290" name="Line 43"/>
              <p:cNvSpPr>
                <a:spLocks noChangeShapeType="1"/>
              </p:cNvSpPr>
              <p:nvPr/>
            </p:nvSpPr>
            <p:spPr bwMode="auto">
              <a:xfrm>
                <a:off x="3641" y="1309"/>
                <a:ext cx="297" cy="0"/>
              </a:xfrm>
              <a:prstGeom prst="line">
                <a:avLst/>
              </a:prstGeom>
              <a:noFill/>
              <a:ln w="12700">
                <a:solidFill>
                  <a:schemeClr val="bg2"/>
                </a:solidFill>
                <a:round/>
                <a:headEnd/>
                <a:tailEnd/>
              </a:ln>
            </p:spPr>
            <p:txBody>
              <a:bodyPr wrap="none" anchor="ctr"/>
              <a:lstStyle/>
              <a:p>
                <a:endParaRPr lang="en-US"/>
              </a:p>
            </p:txBody>
          </p:sp>
          <p:sp>
            <p:nvSpPr>
              <p:cNvPr id="52291" name="Line 44"/>
              <p:cNvSpPr>
                <a:spLocks noChangeShapeType="1"/>
              </p:cNvSpPr>
              <p:nvPr/>
            </p:nvSpPr>
            <p:spPr bwMode="auto">
              <a:xfrm>
                <a:off x="3641" y="1347"/>
                <a:ext cx="297" cy="0"/>
              </a:xfrm>
              <a:prstGeom prst="line">
                <a:avLst/>
              </a:prstGeom>
              <a:noFill/>
              <a:ln w="12700">
                <a:solidFill>
                  <a:schemeClr val="bg2"/>
                </a:solidFill>
                <a:round/>
                <a:headEnd/>
                <a:tailEnd/>
              </a:ln>
            </p:spPr>
            <p:txBody>
              <a:bodyPr wrap="none" anchor="ctr"/>
              <a:lstStyle/>
              <a:p>
                <a:endParaRPr lang="en-US"/>
              </a:p>
            </p:txBody>
          </p:sp>
          <p:sp>
            <p:nvSpPr>
              <p:cNvPr id="52292" name="Line 45"/>
              <p:cNvSpPr>
                <a:spLocks noChangeShapeType="1"/>
              </p:cNvSpPr>
              <p:nvPr/>
            </p:nvSpPr>
            <p:spPr bwMode="auto">
              <a:xfrm>
                <a:off x="3674" y="1260"/>
                <a:ext cx="250" cy="0"/>
              </a:xfrm>
              <a:prstGeom prst="line">
                <a:avLst/>
              </a:prstGeom>
              <a:noFill/>
              <a:ln w="12700">
                <a:solidFill>
                  <a:schemeClr val="tx1"/>
                </a:solidFill>
                <a:round/>
                <a:headEnd/>
                <a:tailEnd/>
              </a:ln>
            </p:spPr>
            <p:txBody>
              <a:bodyPr wrap="none" anchor="ctr"/>
              <a:lstStyle/>
              <a:p>
                <a:endParaRPr lang="en-US"/>
              </a:p>
            </p:txBody>
          </p:sp>
          <p:sp>
            <p:nvSpPr>
              <p:cNvPr id="52293" name="Line 46"/>
              <p:cNvSpPr>
                <a:spLocks noChangeShapeType="1"/>
              </p:cNvSpPr>
              <p:nvPr/>
            </p:nvSpPr>
            <p:spPr bwMode="auto">
              <a:xfrm>
                <a:off x="3675" y="1250"/>
                <a:ext cx="250" cy="0"/>
              </a:xfrm>
              <a:prstGeom prst="line">
                <a:avLst/>
              </a:prstGeom>
              <a:noFill/>
              <a:ln w="12700">
                <a:solidFill>
                  <a:schemeClr val="tx1"/>
                </a:solidFill>
                <a:round/>
                <a:headEnd/>
                <a:tailEnd/>
              </a:ln>
            </p:spPr>
            <p:txBody>
              <a:bodyPr wrap="none" anchor="ctr"/>
              <a:lstStyle/>
              <a:p>
                <a:endParaRPr lang="en-US"/>
              </a:p>
            </p:txBody>
          </p:sp>
          <p:sp>
            <p:nvSpPr>
              <p:cNvPr id="52294" name="Line 47"/>
              <p:cNvSpPr>
                <a:spLocks noChangeShapeType="1"/>
              </p:cNvSpPr>
              <p:nvPr/>
            </p:nvSpPr>
            <p:spPr bwMode="auto">
              <a:xfrm>
                <a:off x="3674" y="1298"/>
                <a:ext cx="250" cy="0"/>
              </a:xfrm>
              <a:prstGeom prst="line">
                <a:avLst/>
              </a:prstGeom>
              <a:noFill/>
              <a:ln w="12700">
                <a:solidFill>
                  <a:schemeClr val="tx1"/>
                </a:solidFill>
                <a:round/>
                <a:headEnd/>
                <a:tailEnd/>
              </a:ln>
            </p:spPr>
            <p:txBody>
              <a:bodyPr wrap="none" anchor="ctr"/>
              <a:lstStyle/>
              <a:p>
                <a:endParaRPr lang="en-US"/>
              </a:p>
            </p:txBody>
          </p:sp>
          <p:sp>
            <p:nvSpPr>
              <p:cNvPr id="52295" name="Line 48"/>
              <p:cNvSpPr>
                <a:spLocks noChangeShapeType="1"/>
              </p:cNvSpPr>
              <p:nvPr/>
            </p:nvSpPr>
            <p:spPr bwMode="auto">
              <a:xfrm>
                <a:off x="3675" y="1288"/>
                <a:ext cx="250" cy="0"/>
              </a:xfrm>
              <a:prstGeom prst="line">
                <a:avLst/>
              </a:prstGeom>
              <a:noFill/>
              <a:ln w="12700">
                <a:solidFill>
                  <a:schemeClr val="tx1"/>
                </a:solidFill>
                <a:round/>
                <a:headEnd/>
                <a:tailEnd/>
              </a:ln>
            </p:spPr>
            <p:txBody>
              <a:bodyPr wrap="none" anchor="ctr"/>
              <a:lstStyle/>
              <a:p>
                <a:endParaRPr lang="en-US"/>
              </a:p>
            </p:txBody>
          </p:sp>
          <p:sp>
            <p:nvSpPr>
              <p:cNvPr id="52296" name="Line 49"/>
              <p:cNvSpPr>
                <a:spLocks noChangeShapeType="1"/>
              </p:cNvSpPr>
              <p:nvPr/>
            </p:nvSpPr>
            <p:spPr bwMode="auto">
              <a:xfrm>
                <a:off x="3675" y="1334"/>
                <a:ext cx="250" cy="0"/>
              </a:xfrm>
              <a:prstGeom prst="line">
                <a:avLst/>
              </a:prstGeom>
              <a:noFill/>
              <a:ln w="12700">
                <a:solidFill>
                  <a:schemeClr val="tx1"/>
                </a:solidFill>
                <a:round/>
                <a:headEnd/>
                <a:tailEnd/>
              </a:ln>
            </p:spPr>
            <p:txBody>
              <a:bodyPr wrap="none" anchor="ctr"/>
              <a:lstStyle/>
              <a:p>
                <a:endParaRPr lang="en-US"/>
              </a:p>
            </p:txBody>
          </p:sp>
          <p:sp>
            <p:nvSpPr>
              <p:cNvPr id="52297" name="Line 50"/>
              <p:cNvSpPr>
                <a:spLocks noChangeShapeType="1"/>
              </p:cNvSpPr>
              <p:nvPr/>
            </p:nvSpPr>
            <p:spPr bwMode="auto">
              <a:xfrm>
                <a:off x="3674" y="1324"/>
                <a:ext cx="250" cy="0"/>
              </a:xfrm>
              <a:prstGeom prst="line">
                <a:avLst/>
              </a:prstGeom>
              <a:noFill/>
              <a:ln w="12700">
                <a:solidFill>
                  <a:schemeClr val="tx1"/>
                </a:solidFill>
                <a:round/>
                <a:headEnd/>
                <a:tailEnd/>
              </a:ln>
            </p:spPr>
            <p:txBody>
              <a:bodyPr wrap="none" anchor="ctr"/>
              <a:lstStyle/>
              <a:p>
                <a:endParaRPr lang="en-US"/>
              </a:p>
            </p:txBody>
          </p:sp>
          <p:sp>
            <p:nvSpPr>
              <p:cNvPr id="52298" name="Line 51"/>
              <p:cNvSpPr>
                <a:spLocks noChangeShapeType="1"/>
              </p:cNvSpPr>
              <p:nvPr/>
            </p:nvSpPr>
            <p:spPr bwMode="auto">
              <a:xfrm>
                <a:off x="3679" y="1367"/>
                <a:ext cx="250" cy="0"/>
              </a:xfrm>
              <a:prstGeom prst="line">
                <a:avLst/>
              </a:prstGeom>
              <a:noFill/>
              <a:ln w="12700">
                <a:solidFill>
                  <a:schemeClr val="tx1"/>
                </a:solidFill>
                <a:round/>
                <a:headEnd/>
                <a:tailEnd/>
              </a:ln>
            </p:spPr>
            <p:txBody>
              <a:bodyPr wrap="none" anchor="ctr"/>
              <a:lstStyle/>
              <a:p>
                <a:endParaRPr lang="en-US"/>
              </a:p>
            </p:txBody>
          </p:sp>
          <p:sp>
            <p:nvSpPr>
              <p:cNvPr id="52299" name="Line 52"/>
              <p:cNvSpPr>
                <a:spLocks noChangeShapeType="1"/>
              </p:cNvSpPr>
              <p:nvPr/>
            </p:nvSpPr>
            <p:spPr bwMode="auto">
              <a:xfrm>
                <a:off x="3678" y="1357"/>
                <a:ext cx="250" cy="0"/>
              </a:xfrm>
              <a:prstGeom prst="line">
                <a:avLst/>
              </a:prstGeom>
              <a:noFill/>
              <a:ln w="12700">
                <a:solidFill>
                  <a:schemeClr val="tx1"/>
                </a:solidFill>
                <a:round/>
                <a:headEnd/>
                <a:tailEnd/>
              </a:ln>
            </p:spPr>
            <p:txBody>
              <a:bodyPr wrap="none" anchor="ctr"/>
              <a:lstStyle/>
              <a:p>
                <a:endParaRPr lang="en-US"/>
              </a:p>
            </p:txBody>
          </p:sp>
          <p:sp>
            <p:nvSpPr>
              <p:cNvPr id="52300" name="Line 53"/>
              <p:cNvSpPr>
                <a:spLocks noChangeShapeType="1"/>
              </p:cNvSpPr>
              <p:nvPr/>
            </p:nvSpPr>
            <p:spPr bwMode="auto">
              <a:xfrm>
                <a:off x="3799" y="1486"/>
                <a:ext cx="141" cy="0"/>
              </a:xfrm>
              <a:prstGeom prst="line">
                <a:avLst/>
              </a:prstGeom>
              <a:noFill/>
              <a:ln w="12700">
                <a:solidFill>
                  <a:schemeClr val="bg2"/>
                </a:solidFill>
                <a:round/>
                <a:headEnd/>
                <a:tailEnd/>
              </a:ln>
            </p:spPr>
            <p:txBody>
              <a:bodyPr wrap="none" anchor="ctr"/>
              <a:lstStyle/>
              <a:p>
                <a:endParaRPr lang="en-US"/>
              </a:p>
            </p:txBody>
          </p:sp>
        </p:grpSp>
      </p:grpSp>
      <p:grpSp>
        <p:nvGrpSpPr>
          <p:cNvPr id="52230" name="Group 54"/>
          <p:cNvGrpSpPr>
            <a:grpSpLocks/>
          </p:cNvGrpSpPr>
          <p:nvPr/>
        </p:nvGrpSpPr>
        <p:grpSpPr bwMode="auto">
          <a:xfrm>
            <a:off x="5688013" y="4922838"/>
            <a:ext cx="933450" cy="885825"/>
            <a:chOff x="3583" y="3151"/>
            <a:chExt cx="588" cy="558"/>
          </a:xfrm>
        </p:grpSpPr>
        <p:grpSp>
          <p:nvGrpSpPr>
            <p:cNvPr id="52261" name="Group 55"/>
            <p:cNvGrpSpPr>
              <a:grpSpLocks/>
            </p:cNvGrpSpPr>
            <p:nvPr/>
          </p:nvGrpSpPr>
          <p:grpSpPr bwMode="auto">
            <a:xfrm>
              <a:off x="3583" y="3151"/>
              <a:ext cx="587" cy="558"/>
              <a:chOff x="3583" y="3151"/>
              <a:chExt cx="587" cy="558"/>
            </a:xfrm>
          </p:grpSpPr>
          <p:sp>
            <p:nvSpPr>
              <p:cNvPr id="52264" name="Oval 56"/>
              <p:cNvSpPr>
                <a:spLocks noChangeArrowheads="1"/>
              </p:cNvSpPr>
              <p:nvPr/>
            </p:nvSpPr>
            <p:spPr bwMode="auto">
              <a:xfrm>
                <a:off x="3587" y="3566"/>
                <a:ext cx="579" cy="143"/>
              </a:xfrm>
              <a:prstGeom prst="ellipse">
                <a:avLst/>
              </a:prstGeom>
              <a:solidFill>
                <a:srgbClr val="0000FF"/>
              </a:solidFill>
              <a:ln w="12700">
                <a:solidFill>
                  <a:schemeClr val="tx2"/>
                </a:solidFill>
                <a:round/>
                <a:headEnd/>
                <a:tailEnd/>
              </a:ln>
            </p:spPr>
            <p:txBody>
              <a:bodyPr wrap="none" anchor="ctr"/>
              <a:lstStyle/>
              <a:p>
                <a:endParaRPr lang="en-US">
                  <a:latin typeface="Times New Roman" pitchFamily="18" charset="0"/>
                </a:endParaRPr>
              </a:p>
            </p:txBody>
          </p:sp>
          <p:sp>
            <p:nvSpPr>
              <p:cNvPr id="52265" name="Rectangle 57"/>
              <p:cNvSpPr>
                <a:spLocks noChangeArrowheads="1"/>
              </p:cNvSpPr>
              <p:nvPr/>
            </p:nvSpPr>
            <p:spPr bwMode="auto">
              <a:xfrm>
                <a:off x="3583" y="3222"/>
                <a:ext cx="587" cy="408"/>
              </a:xfrm>
              <a:prstGeom prst="rect">
                <a:avLst/>
              </a:prstGeom>
              <a:solidFill>
                <a:srgbClr val="0000FF"/>
              </a:solidFill>
              <a:ln w="9525">
                <a:noFill/>
                <a:miter lim="800000"/>
                <a:headEnd/>
                <a:tailEnd/>
              </a:ln>
            </p:spPr>
            <p:txBody>
              <a:bodyPr wrap="none" anchor="ctr"/>
              <a:lstStyle/>
              <a:p>
                <a:endParaRPr lang="en-US">
                  <a:latin typeface="Times New Roman" pitchFamily="18" charset="0"/>
                </a:endParaRPr>
              </a:p>
            </p:txBody>
          </p:sp>
          <p:sp>
            <p:nvSpPr>
              <p:cNvPr id="52266" name="Oval 58"/>
              <p:cNvSpPr>
                <a:spLocks noChangeArrowheads="1"/>
              </p:cNvSpPr>
              <p:nvPr/>
            </p:nvSpPr>
            <p:spPr bwMode="auto">
              <a:xfrm>
                <a:off x="3587" y="3151"/>
                <a:ext cx="579" cy="143"/>
              </a:xfrm>
              <a:prstGeom prst="ellipse">
                <a:avLst/>
              </a:prstGeom>
              <a:solidFill>
                <a:srgbClr val="0000FF"/>
              </a:solidFill>
              <a:ln w="12700">
                <a:solidFill>
                  <a:schemeClr val="tx1"/>
                </a:solidFill>
                <a:round/>
                <a:headEnd/>
                <a:tailEnd/>
              </a:ln>
            </p:spPr>
            <p:txBody>
              <a:bodyPr wrap="none" anchor="ctr"/>
              <a:lstStyle/>
              <a:p>
                <a:endParaRPr lang="en-US">
                  <a:latin typeface="Times New Roman" pitchFamily="18" charset="0"/>
                </a:endParaRPr>
              </a:p>
            </p:txBody>
          </p:sp>
        </p:grpSp>
        <p:sp>
          <p:nvSpPr>
            <p:cNvPr id="52262" name="Line 59"/>
            <p:cNvSpPr>
              <a:spLocks noChangeShapeType="1"/>
            </p:cNvSpPr>
            <p:nvPr/>
          </p:nvSpPr>
          <p:spPr bwMode="auto">
            <a:xfrm>
              <a:off x="3585" y="3231"/>
              <a:ext cx="0" cy="402"/>
            </a:xfrm>
            <a:prstGeom prst="line">
              <a:avLst/>
            </a:prstGeom>
            <a:noFill/>
            <a:ln w="12700">
              <a:solidFill>
                <a:schemeClr val="tx1"/>
              </a:solidFill>
              <a:round/>
              <a:headEnd/>
              <a:tailEnd/>
            </a:ln>
          </p:spPr>
          <p:txBody>
            <a:bodyPr wrap="none" anchor="ctr"/>
            <a:lstStyle/>
            <a:p>
              <a:endParaRPr lang="en-US"/>
            </a:p>
          </p:txBody>
        </p:sp>
        <p:sp>
          <p:nvSpPr>
            <p:cNvPr id="52263" name="Line 60"/>
            <p:cNvSpPr>
              <a:spLocks noChangeShapeType="1"/>
            </p:cNvSpPr>
            <p:nvPr/>
          </p:nvSpPr>
          <p:spPr bwMode="auto">
            <a:xfrm>
              <a:off x="4171" y="3237"/>
              <a:ext cx="0" cy="402"/>
            </a:xfrm>
            <a:prstGeom prst="line">
              <a:avLst/>
            </a:prstGeom>
            <a:noFill/>
            <a:ln w="12700">
              <a:solidFill>
                <a:schemeClr val="tx1"/>
              </a:solidFill>
              <a:round/>
              <a:headEnd/>
              <a:tailEnd/>
            </a:ln>
          </p:spPr>
          <p:txBody>
            <a:bodyPr wrap="none" anchor="ctr"/>
            <a:lstStyle/>
            <a:p>
              <a:endParaRPr lang="en-US"/>
            </a:p>
          </p:txBody>
        </p:sp>
      </p:grpSp>
      <p:grpSp>
        <p:nvGrpSpPr>
          <p:cNvPr id="52231" name="Group 61"/>
          <p:cNvGrpSpPr>
            <a:grpSpLocks/>
          </p:cNvGrpSpPr>
          <p:nvPr/>
        </p:nvGrpSpPr>
        <p:grpSpPr bwMode="auto">
          <a:xfrm>
            <a:off x="2092325" y="4937125"/>
            <a:ext cx="933450" cy="885825"/>
            <a:chOff x="1318" y="3160"/>
            <a:chExt cx="588" cy="558"/>
          </a:xfrm>
        </p:grpSpPr>
        <p:grpSp>
          <p:nvGrpSpPr>
            <p:cNvPr id="52255" name="Group 62"/>
            <p:cNvGrpSpPr>
              <a:grpSpLocks/>
            </p:cNvGrpSpPr>
            <p:nvPr/>
          </p:nvGrpSpPr>
          <p:grpSpPr bwMode="auto">
            <a:xfrm>
              <a:off x="1318" y="3160"/>
              <a:ext cx="587" cy="558"/>
              <a:chOff x="1318" y="3160"/>
              <a:chExt cx="587" cy="558"/>
            </a:xfrm>
          </p:grpSpPr>
          <p:sp>
            <p:nvSpPr>
              <p:cNvPr id="52258" name="Oval 63"/>
              <p:cNvSpPr>
                <a:spLocks noChangeArrowheads="1"/>
              </p:cNvSpPr>
              <p:nvPr/>
            </p:nvSpPr>
            <p:spPr bwMode="auto">
              <a:xfrm>
                <a:off x="1322" y="3575"/>
                <a:ext cx="579" cy="143"/>
              </a:xfrm>
              <a:prstGeom prst="ellipse">
                <a:avLst/>
              </a:prstGeom>
              <a:solidFill>
                <a:srgbClr val="009900"/>
              </a:solidFill>
              <a:ln w="12700">
                <a:solidFill>
                  <a:schemeClr val="tx2"/>
                </a:solidFill>
                <a:round/>
                <a:headEnd/>
                <a:tailEnd/>
              </a:ln>
            </p:spPr>
            <p:txBody>
              <a:bodyPr wrap="none" anchor="ctr"/>
              <a:lstStyle/>
              <a:p>
                <a:endParaRPr lang="en-US">
                  <a:latin typeface="Times New Roman" pitchFamily="18" charset="0"/>
                </a:endParaRPr>
              </a:p>
            </p:txBody>
          </p:sp>
          <p:sp>
            <p:nvSpPr>
              <p:cNvPr id="52259" name="Rectangle 64"/>
              <p:cNvSpPr>
                <a:spLocks noChangeArrowheads="1"/>
              </p:cNvSpPr>
              <p:nvPr/>
            </p:nvSpPr>
            <p:spPr bwMode="auto">
              <a:xfrm>
                <a:off x="1318" y="3231"/>
                <a:ext cx="587" cy="408"/>
              </a:xfrm>
              <a:prstGeom prst="rect">
                <a:avLst/>
              </a:prstGeom>
              <a:solidFill>
                <a:srgbClr val="009900"/>
              </a:solidFill>
              <a:ln w="9525">
                <a:noFill/>
                <a:miter lim="800000"/>
                <a:headEnd/>
                <a:tailEnd/>
              </a:ln>
            </p:spPr>
            <p:txBody>
              <a:bodyPr wrap="none" anchor="ctr"/>
              <a:lstStyle/>
              <a:p>
                <a:endParaRPr lang="en-US">
                  <a:latin typeface="Times New Roman" pitchFamily="18" charset="0"/>
                </a:endParaRPr>
              </a:p>
            </p:txBody>
          </p:sp>
          <p:sp>
            <p:nvSpPr>
              <p:cNvPr id="52260" name="Oval 65"/>
              <p:cNvSpPr>
                <a:spLocks noChangeArrowheads="1"/>
              </p:cNvSpPr>
              <p:nvPr/>
            </p:nvSpPr>
            <p:spPr bwMode="auto">
              <a:xfrm>
                <a:off x="1322" y="3160"/>
                <a:ext cx="579" cy="143"/>
              </a:xfrm>
              <a:prstGeom prst="ellipse">
                <a:avLst/>
              </a:prstGeom>
              <a:solidFill>
                <a:srgbClr val="009900"/>
              </a:solidFill>
              <a:ln w="12700">
                <a:solidFill>
                  <a:schemeClr val="tx1"/>
                </a:solidFill>
                <a:round/>
                <a:headEnd/>
                <a:tailEnd/>
              </a:ln>
            </p:spPr>
            <p:txBody>
              <a:bodyPr wrap="none" anchor="ctr"/>
              <a:lstStyle/>
              <a:p>
                <a:endParaRPr lang="en-US">
                  <a:latin typeface="Times New Roman" pitchFamily="18" charset="0"/>
                </a:endParaRPr>
              </a:p>
            </p:txBody>
          </p:sp>
        </p:grpSp>
        <p:sp>
          <p:nvSpPr>
            <p:cNvPr id="52256" name="Line 66"/>
            <p:cNvSpPr>
              <a:spLocks noChangeShapeType="1"/>
            </p:cNvSpPr>
            <p:nvPr/>
          </p:nvSpPr>
          <p:spPr bwMode="auto">
            <a:xfrm>
              <a:off x="1320" y="3240"/>
              <a:ext cx="0" cy="402"/>
            </a:xfrm>
            <a:prstGeom prst="line">
              <a:avLst/>
            </a:prstGeom>
            <a:noFill/>
            <a:ln w="12700">
              <a:solidFill>
                <a:schemeClr val="tx1"/>
              </a:solidFill>
              <a:round/>
              <a:headEnd/>
              <a:tailEnd/>
            </a:ln>
          </p:spPr>
          <p:txBody>
            <a:bodyPr wrap="none" anchor="ctr"/>
            <a:lstStyle/>
            <a:p>
              <a:endParaRPr lang="en-US"/>
            </a:p>
          </p:txBody>
        </p:sp>
        <p:sp>
          <p:nvSpPr>
            <p:cNvPr id="52257" name="Line 67"/>
            <p:cNvSpPr>
              <a:spLocks noChangeShapeType="1"/>
            </p:cNvSpPr>
            <p:nvPr/>
          </p:nvSpPr>
          <p:spPr bwMode="auto">
            <a:xfrm>
              <a:off x="1906" y="3246"/>
              <a:ext cx="0" cy="402"/>
            </a:xfrm>
            <a:prstGeom prst="line">
              <a:avLst/>
            </a:prstGeom>
            <a:noFill/>
            <a:ln w="12700">
              <a:solidFill>
                <a:schemeClr val="tx1"/>
              </a:solidFill>
              <a:round/>
              <a:headEnd/>
              <a:tailEnd/>
            </a:ln>
          </p:spPr>
          <p:txBody>
            <a:bodyPr wrap="none" anchor="ctr"/>
            <a:lstStyle/>
            <a:p>
              <a:endParaRPr lang="en-US"/>
            </a:p>
          </p:txBody>
        </p:sp>
      </p:grpSp>
      <p:sp>
        <p:nvSpPr>
          <p:cNvPr id="52232" name="Rectangle 68"/>
          <p:cNvSpPr>
            <a:spLocks noChangeArrowheads="1"/>
          </p:cNvSpPr>
          <p:nvPr/>
        </p:nvSpPr>
        <p:spPr bwMode="auto">
          <a:xfrm>
            <a:off x="1538288" y="3630613"/>
            <a:ext cx="2038350" cy="650875"/>
          </a:xfrm>
          <a:prstGeom prst="rect">
            <a:avLst/>
          </a:prstGeom>
          <a:solidFill>
            <a:srgbClr val="CCCC00"/>
          </a:solidFill>
          <a:ln w="12700">
            <a:solidFill>
              <a:schemeClr val="tx1"/>
            </a:solidFill>
            <a:miter lim="800000"/>
            <a:headEnd/>
            <a:tailEnd/>
          </a:ln>
        </p:spPr>
        <p:txBody>
          <a:bodyPr lIns="90488" tIns="44450" rIns="90488" bIns="44450">
            <a:spAutoFit/>
          </a:bodyPr>
          <a:lstStyle/>
          <a:p>
            <a:pPr algn="ctr" defTabSz="762000" eaLnBrk="0" hangingPunct="0">
              <a:spcBef>
                <a:spcPct val="50000"/>
              </a:spcBef>
            </a:pPr>
            <a:r>
              <a:rPr lang="es-ES_tradnl" b="1">
                <a:solidFill>
                  <a:schemeClr val="bg1"/>
                </a:solidFill>
                <a:latin typeface="Times New Roman" pitchFamily="18" charset="0"/>
              </a:rPr>
              <a:t>Información</a:t>
            </a:r>
            <a:br>
              <a:rPr lang="es-ES_tradnl" b="1">
                <a:solidFill>
                  <a:schemeClr val="bg1"/>
                </a:solidFill>
                <a:latin typeface="Times New Roman" pitchFamily="18" charset="0"/>
              </a:rPr>
            </a:br>
            <a:r>
              <a:rPr lang="es-ES_tradnl" b="1">
                <a:solidFill>
                  <a:schemeClr val="bg1"/>
                </a:solidFill>
                <a:latin typeface="Times New Roman" pitchFamily="18" charset="0"/>
              </a:rPr>
              <a:t>contable</a:t>
            </a:r>
          </a:p>
        </p:txBody>
      </p:sp>
      <p:sp>
        <p:nvSpPr>
          <p:cNvPr id="52233" name="Rectangle 69"/>
          <p:cNvSpPr>
            <a:spLocks noChangeArrowheads="1"/>
          </p:cNvSpPr>
          <p:nvPr/>
        </p:nvSpPr>
        <p:spPr bwMode="auto">
          <a:xfrm>
            <a:off x="5119688" y="3611563"/>
            <a:ext cx="2038350" cy="650875"/>
          </a:xfrm>
          <a:prstGeom prst="rect">
            <a:avLst/>
          </a:prstGeom>
          <a:solidFill>
            <a:srgbClr val="FFCC00"/>
          </a:solidFill>
          <a:ln w="12700">
            <a:solidFill>
              <a:schemeClr val="tx1"/>
            </a:solidFill>
            <a:miter lim="800000"/>
            <a:headEnd/>
            <a:tailEnd/>
          </a:ln>
        </p:spPr>
        <p:txBody>
          <a:bodyPr lIns="90488" tIns="44450" rIns="90488" bIns="44450">
            <a:spAutoFit/>
          </a:bodyPr>
          <a:lstStyle/>
          <a:p>
            <a:pPr algn="ctr" defTabSz="762000" eaLnBrk="0" hangingPunct="0">
              <a:spcBef>
                <a:spcPct val="50000"/>
              </a:spcBef>
            </a:pPr>
            <a:r>
              <a:rPr lang="es-ES_tradnl" b="1">
                <a:solidFill>
                  <a:schemeClr val="bg1"/>
                </a:solidFill>
                <a:latin typeface="Times New Roman" pitchFamily="18" charset="0"/>
              </a:rPr>
              <a:t>Información</a:t>
            </a:r>
            <a:br>
              <a:rPr lang="es-ES_tradnl" b="1">
                <a:solidFill>
                  <a:schemeClr val="bg1"/>
                </a:solidFill>
                <a:latin typeface="Times New Roman" pitchFamily="18" charset="0"/>
              </a:rPr>
            </a:br>
            <a:r>
              <a:rPr lang="es-ES_tradnl" b="1">
                <a:solidFill>
                  <a:schemeClr val="bg1"/>
                </a:solidFill>
                <a:latin typeface="Times New Roman" pitchFamily="18" charset="0"/>
              </a:rPr>
              <a:t>fiscal</a:t>
            </a:r>
          </a:p>
        </p:txBody>
      </p:sp>
      <p:sp>
        <p:nvSpPr>
          <p:cNvPr id="52234" name="Rectangle 70"/>
          <p:cNvSpPr>
            <a:spLocks noChangeArrowheads="1"/>
          </p:cNvSpPr>
          <p:nvPr/>
        </p:nvSpPr>
        <p:spPr bwMode="auto">
          <a:xfrm>
            <a:off x="3362325" y="5824538"/>
            <a:ext cx="2019300" cy="728662"/>
          </a:xfrm>
          <a:prstGeom prst="rect">
            <a:avLst/>
          </a:prstGeom>
          <a:solidFill>
            <a:srgbClr val="FF6600"/>
          </a:solidFill>
          <a:ln w="12700">
            <a:solidFill>
              <a:schemeClr val="tx1"/>
            </a:solidFill>
            <a:miter lim="800000"/>
            <a:headEnd/>
            <a:tailEnd/>
          </a:ln>
        </p:spPr>
        <p:txBody>
          <a:bodyPr lIns="90488" tIns="44450" rIns="90488" bIns="44450">
            <a:spAutoFit/>
          </a:bodyPr>
          <a:lstStyle/>
          <a:p>
            <a:pPr algn="ctr" defTabSz="762000" eaLnBrk="0" hangingPunct="0">
              <a:spcBef>
                <a:spcPct val="50000"/>
              </a:spcBef>
            </a:pPr>
            <a:endParaRPr lang="es-ES_tradnl" sz="500" b="1">
              <a:latin typeface="Times New Roman" pitchFamily="18" charset="0"/>
            </a:endParaRPr>
          </a:p>
          <a:p>
            <a:pPr algn="ctr" defTabSz="762000" eaLnBrk="0" hangingPunct="0">
              <a:spcBef>
                <a:spcPct val="50000"/>
              </a:spcBef>
            </a:pPr>
            <a:r>
              <a:rPr lang="es-ES_tradnl" b="1">
                <a:latin typeface="Times New Roman" pitchFamily="18" charset="0"/>
              </a:rPr>
              <a:t>Verificación</a:t>
            </a:r>
          </a:p>
          <a:p>
            <a:pPr algn="ctr" defTabSz="762000" eaLnBrk="0" hangingPunct="0">
              <a:spcBef>
                <a:spcPct val="50000"/>
              </a:spcBef>
            </a:pPr>
            <a:endParaRPr lang="es-ES_tradnl" sz="600" b="1">
              <a:latin typeface="Times New Roman" pitchFamily="18" charset="0"/>
            </a:endParaRPr>
          </a:p>
        </p:txBody>
      </p:sp>
      <p:sp>
        <p:nvSpPr>
          <p:cNvPr id="52235" name="Rectangle 71"/>
          <p:cNvSpPr>
            <a:spLocks noChangeArrowheads="1"/>
          </p:cNvSpPr>
          <p:nvPr/>
        </p:nvSpPr>
        <p:spPr bwMode="auto">
          <a:xfrm>
            <a:off x="1625600" y="2417763"/>
            <a:ext cx="2025650" cy="638175"/>
          </a:xfrm>
          <a:prstGeom prst="rect">
            <a:avLst/>
          </a:prstGeom>
          <a:noFill/>
          <a:ln w="9525">
            <a:noFill/>
            <a:miter lim="800000"/>
            <a:headEnd/>
            <a:tailEnd/>
          </a:ln>
        </p:spPr>
        <p:txBody>
          <a:bodyPr lIns="90488" tIns="44450" rIns="90488" bIns="44450">
            <a:spAutoFit/>
          </a:bodyPr>
          <a:lstStyle/>
          <a:p>
            <a:pPr algn="ctr" defTabSz="762000" eaLnBrk="0" hangingPunct="0">
              <a:spcBef>
                <a:spcPct val="50000"/>
              </a:spcBef>
            </a:pPr>
            <a:r>
              <a:rPr lang="es-ES_tradnl" b="1">
                <a:solidFill>
                  <a:srgbClr val="0000FF"/>
                </a:solidFill>
                <a:latin typeface="Times New Roman" pitchFamily="18" charset="0"/>
              </a:rPr>
              <a:t>Documentos de ingreso/devolución </a:t>
            </a:r>
          </a:p>
        </p:txBody>
      </p:sp>
      <p:sp>
        <p:nvSpPr>
          <p:cNvPr id="52236" name="Rectangle 72"/>
          <p:cNvSpPr>
            <a:spLocks noChangeArrowheads="1"/>
          </p:cNvSpPr>
          <p:nvPr/>
        </p:nvSpPr>
        <p:spPr bwMode="auto">
          <a:xfrm>
            <a:off x="5064125" y="2470150"/>
            <a:ext cx="2025650" cy="638175"/>
          </a:xfrm>
          <a:prstGeom prst="rect">
            <a:avLst/>
          </a:prstGeom>
          <a:noFill/>
          <a:ln w="9525">
            <a:noFill/>
            <a:miter lim="800000"/>
            <a:headEnd/>
            <a:tailEnd/>
          </a:ln>
        </p:spPr>
        <p:txBody>
          <a:bodyPr lIns="90488" tIns="44450" rIns="90488" bIns="44450">
            <a:spAutoFit/>
          </a:bodyPr>
          <a:lstStyle/>
          <a:p>
            <a:pPr algn="ctr" defTabSz="762000" eaLnBrk="0" hangingPunct="0">
              <a:spcBef>
                <a:spcPct val="50000"/>
              </a:spcBef>
            </a:pPr>
            <a:r>
              <a:rPr lang="es-ES_tradnl" b="1">
                <a:solidFill>
                  <a:srgbClr val="009900"/>
                </a:solidFill>
                <a:latin typeface="Times New Roman" pitchFamily="18" charset="0"/>
              </a:rPr>
              <a:t>Declaraciones - Liquidaciones</a:t>
            </a:r>
          </a:p>
        </p:txBody>
      </p:sp>
      <p:sp>
        <p:nvSpPr>
          <p:cNvPr id="52237" name="Line 73"/>
          <p:cNvSpPr>
            <a:spLocks noChangeShapeType="1"/>
          </p:cNvSpPr>
          <p:nvPr/>
        </p:nvSpPr>
        <p:spPr bwMode="auto">
          <a:xfrm>
            <a:off x="2590800" y="3044825"/>
            <a:ext cx="0" cy="544513"/>
          </a:xfrm>
          <a:prstGeom prst="line">
            <a:avLst/>
          </a:prstGeom>
          <a:noFill/>
          <a:ln w="38100">
            <a:solidFill>
              <a:srgbClr val="0000FF"/>
            </a:solidFill>
            <a:round/>
            <a:headEnd/>
            <a:tailEnd type="triangle" w="med" len="med"/>
          </a:ln>
        </p:spPr>
        <p:txBody>
          <a:bodyPr wrap="none" anchor="ctr"/>
          <a:lstStyle/>
          <a:p>
            <a:endParaRPr lang="en-US"/>
          </a:p>
        </p:txBody>
      </p:sp>
      <p:sp>
        <p:nvSpPr>
          <p:cNvPr id="52238" name="Line 74"/>
          <p:cNvSpPr>
            <a:spLocks noChangeShapeType="1"/>
          </p:cNvSpPr>
          <p:nvPr/>
        </p:nvSpPr>
        <p:spPr bwMode="auto">
          <a:xfrm>
            <a:off x="6124575" y="3065463"/>
            <a:ext cx="0" cy="544512"/>
          </a:xfrm>
          <a:prstGeom prst="line">
            <a:avLst/>
          </a:prstGeom>
          <a:noFill/>
          <a:ln w="38100">
            <a:solidFill>
              <a:srgbClr val="009900"/>
            </a:solidFill>
            <a:round/>
            <a:headEnd/>
            <a:tailEnd type="triangle" w="med" len="med"/>
          </a:ln>
        </p:spPr>
        <p:txBody>
          <a:bodyPr wrap="none" anchor="ctr"/>
          <a:lstStyle/>
          <a:p>
            <a:endParaRPr lang="en-US"/>
          </a:p>
        </p:txBody>
      </p:sp>
      <p:sp>
        <p:nvSpPr>
          <p:cNvPr id="52239" name="Line 75"/>
          <p:cNvSpPr>
            <a:spLocks noChangeShapeType="1"/>
          </p:cNvSpPr>
          <p:nvPr/>
        </p:nvSpPr>
        <p:spPr bwMode="auto">
          <a:xfrm>
            <a:off x="2552700" y="4308475"/>
            <a:ext cx="0" cy="544513"/>
          </a:xfrm>
          <a:prstGeom prst="line">
            <a:avLst/>
          </a:prstGeom>
          <a:noFill/>
          <a:ln w="38100">
            <a:solidFill>
              <a:srgbClr val="0000FF"/>
            </a:solidFill>
            <a:round/>
            <a:headEnd/>
            <a:tailEnd type="triangle" w="med" len="med"/>
          </a:ln>
        </p:spPr>
        <p:txBody>
          <a:bodyPr wrap="none" anchor="ctr"/>
          <a:lstStyle/>
          <a:p>
            <a:endParaRPr lang="en-US"/>
          </a:p>
        </p:txBody>
      </p:sp>
      <p:sp>
        <p:nvSpPr>
          <p:cNvPr id="52240" name="Line 76"/>
          <p:cNvSpPr>
            <a:spLocks noChangeShapeType="1"/>
          </p:cNvSpPr>
          <p:nvPr/>
        </p:nvSpPr>
        <p:spPr bwMode="auto">
          <a:xfrm>
            <a:off x="6148388" y="4289425"/>
            <a:ext cx="0" cy="544513"/>
          </a:xfrm>
          <a:prstGeom prst="line">
            <a:avLst/>
          </a:prstGeom>
          <a:noFill/>
          <a:ln w="38100">
            <a:solidFill>
              <a:srgbClr val="009900"/>
            </a:solidFill>
            <a:round/>
            <a:headEnd/>
            <a:tailEnd type="triangle" w="med" len="med"/>
          </a:ln>
        </p:spPr>
        <p:txBody>
          <a:bodyPr wrap="none" anchor="ctr"/>
          <a:lstStyle/>
          <a:p>
            <a:endParaRPr lang="en-US"/>
          </a:p>
        </p:txBody>
      </p:sp>
      <p:sp>
        <p:nvSpPr>
          <p:cNvPr id="52241" name="Line 77"/>
          <p:cNvSpPr>
            <a:spLocks noChangeShapeType="1"/>
          </p:cNvSpPr>
          <p:nvPr/>
        </p:nvSpPr>
        <p:spPr bwMode="auto">
          <a:xfrm>
            <a:off x="2593975" y="5864225"/>
            <a:ext cx="0" cy="304800"/>
          </a:xfrm>
          <a:prstGeom prst="line">
            <a:avLst/>
          </a:prstGeom>
          <a:noFill/>
          <a:ln w="38100">
            <a:solidFill>
              <a:srgbClr val="0000FF"/>
            </a:solidFill>
            <a:round/>
            <a:headEnd/>
            <a:tailEnd/>
          </a:ln>
        </p:spPr>
        <p:txBody>
          <a:bodyPr wrap="none" anchor="ctr"/>
          <a:lstStyle/>
          <a:p>
            <a:endParaRPr lang="en-US"/>
          </a:p>
        </p:txBody>
      </p:sp>
      <p:sp>
        <p:nvSpPr>
          <p:cNvPr id="52242" name="Line 78"/>
          <p:cNvSpPr>
            <a:spLocks noChangeShapeType="1"/>
          </p:cNvSpPr>
          <p:nvPr/>
        </p:nvSpPr>
        <p:spPr bwMode="auto">
          <a:xfrm>
            <a:off x="6172200" y="5864225"/>
            <a:ext cx="0" cy="304800"/>
          </a:xfrm>
          <a:prstGeom prst="line">
            <a:avLst/>
          </a:prstGeom>
          <a:noFill/>
          <a:ln w="38100">
            <a:solidFill>
              <a:srgbClr val="009900"/>
            </a:solidFill>
            <a:round/>
            <a:headEnd/>
            <a:tailEnd/>
          </a:ln>
        </p:spPr>
        <p:txBody>
          <a:bodyPr wrap="none" anchor="ctr"/>
          <a:lstStyle/>
          <a:p>
            <a:endParaRPr lang="en-US"/>
          </a:p>
        </p:txBody>
      </p:sp>
      <p:sp>
        <p:nvSpPr>
          <p:cNvPr id="52243" name="Line 79"/>
          <p:cNvSpPr>
            <a:spLocks noChangeShapeType="1"/>
          </p:cNvSpPr>
          <p:nvPr/>
        </p:nvSpPr>
        <p:spPr bwMode="auto">
          <a:xfrm>
            <a:off x="2587625" y="6169025"/>
            <a:ext cx="609600" cy="0"/>
          </a:xfrm>
          <a:prstGeom prst="line">
            <a:avLst/>
          </a:prstGeom>
          <a:noFill/>
          <a:ln w="38100">
            <a:solidFill>
              <a:srgbClr val="0000FF"/>
            </a:solidFill>
            <a:round/>
            <a:headEnd/>
            <a:tailEnd type="triangle" w="med" len="med"/>
          </a:ln>
        </p:spPr>
        <p:txBody>
          <a:bodyPr wrap="none" anchor="ctr"/>
          <a:lstStyle/>
          <a:p>
            <a:endParaRPr lang="en-US"/>
          </a:p>
        </p:txBody>
      </p:sp>
      <p:sp>
        <p:nvSpPr>
          <p:cNvPr id="52244" name="Line 80"/>
          <p:cNvSpPr>
            <a:spLocks noChangeShapeType="1"/>
          </p:cNvSpPr>
          <p:nvPr/>
        </p:nvSpPr>
        <p:spPr bwMode="auto">
          <a:xfrm>
            <a:off x="5419725" y="6169025"/>
            <a:ext cx="758825" cy="0"/>
          </a:xfrm>
          <a:prstGeom prst="line">
            <a:avLst/>
          </a:prstGeom>
          <a:noFill/>
          <a:ln w="38100">
            <a:solidFill>
              <a:srgbClr val="009900"/>
            </a:solidFill>
            <a:round/>
            <a:headEnd type="triangle" w="med" len="med"/>
            <a:tailEnd/>
          </a:ln>
        </p:spPr>
        <p:txBody>
          <a:bodyPr wrap="none" anchor="ctr"/>
          <a:lstStyle/>
          <a:p>
            <a:endParaRPr lang="en-US"/>
          </a:p>
        </p:txBody>
      </p:sp>
      <p:sp>
        <p:nvSpPr>
          <p:cNvPr id="52245" name="Rectangle 81"/>
          <p:cNvSpPr>
            <a:spLocks noChangeArrowheads="1"/>
          </p:cNvSpPr>
          <p:nvPr/>
        </p:nvSpPr>
        <p:spPr bwMode="auto">
          <a:xfrm>
            <a:off x="2159000" y="5251450"/>
            <a:ext cx="796925" cy="393700"/>
          </a:xfrm>
          <a:prstGeom prst="rect">
            <a:avLst/>
          </a:prstGeom>
          <a:noFill/>
          <a:ln w="9525">
            <a:noFill/>
            <a:miter lim="800000"/>
            <a:headEnd/>
            <a:tailEnd/>
          </a:ln>
        </p:spPr>
        <p:txBody>
          <a:bodyPr lIns="90488" tIns="44450" rIns="90488" bIns="44450">
            <a:spAutoFit/>
          </a:bodyPr>
          <a:lstStyle/>
          <a:p>
            <a:pPr algn="ctr" defTabSz="762000" eaLnBrk="0" hangingPunct="0">
              <a:spcBef>
                <a:spcPct val="50000"/>
              </a:spcBef>
            </a:pPr>
            <a:r>
              <a:rPr lang="es-ES_tradnl" sz="2000" b="1">
                <a:solidFill>
                  <a:srgbClr val="FAFD00"/>
                </a:solidFill>
                <a:latin typeface="Times New Roman" pitchFamily="18" charset="0"/>
              </a:rPr>
              <a:t>C/C</a:t>
            </a:r>
          </a:p>
        </p:txBody>
      </p:sp>
      <p:sp>
        <p:nvSpPr>
          <p:cNvPr id="52246" name="Rectangle 82"/>
          <p:cNvSpPr>
            <a:spLocks noChangeArrowheads="1"/>
          </p:cNvSpPr>
          <p:nvPr/>
        </p:nvSpPr>
        <p:spPr bwMode="auto">
          <a:xfrm>
            <a:off x="5668963" y="5218113"/>
            <a:ext cx="973137" cy="393700"/>
          </a:xfrm>
          <a:prstGeom prst="rect">
            <a:avLst/>
          </a:prstGeom>
          <a:noFill/>
          <a:ln w="9525">
            <a:noFill/>
            <a:miter lim="800000"/>
            <a:headEnd/>
            <a:tailEnd/>
          </a:ln>
        </p:spPr>
        <p:txBody>
          <a:bodyPr lIns="90488" tIns="44450" rIns="90488" bIns="44450">
            <a:spAutoFit/>
          </a:bodyPr>
          <a:lstStyle/>
          <a:p>
            <a:pPr algn="ctr" defTabSz="762000" eaLnBrk="0" hangingPunct="0">
              <a:spcBef>
                <a:spcPct val="50000"/>
              </a:spcBef>
            </a:pPr>
            <a:r>
              <a:rPr lang="es-ES_tradnl" sz="2000" b="1">
                <a:solidFill>
                  <a:srgbClr val="FAFD00"/>
                </a:solidFill>
                <a:latin typeface="Times New Roman" pitchFamily="18" charset="0"/>
              </a:rPr>
              <a:t>DDFF</a:t>
            </a:r>
          </a:p>
        </p:txBody>
      </p:sp>
      <p:grpSp>
        <p:nvGrpSpPr>
          <p:cNvPr id="52247" name="Group 83"/>
          <p:cNvGrpSpPr>
            <a:grpSpLocks/>
          </p:cNvGrpSpPr>
          <p:nvPr/>
        </p:nvGrpSpPr>
        <p:grpSpPr bwMode="auto">
          <a:xfrm>
            <a:off x="228600" y="1295400"/>
            <a:ext cx="1219200" cy="1600200"/>
            <a:chOff x="192" y="2016"/>
            <a:chExt cx="768" cy="1008"/>
          </a:xfrm>
        </p:grpSpPr>
        <p:sp>
          <p:nvSpPr>
            <p:cNvPr id="52250" name="Rectangle 84"/>
            <p:cNvSpPr>
              <a:spLocks noChangeArrowheads="1"/>
            </p:cNvSpPr>
            <p:nvPr/>
          </p:nvSpPr>
          <p:spPr bwMode="auto">
            <a:xfrm>
              <a:off x="192" y="2016"/>
              <a:ext cx="768" cy="1008"/>
            </a:xfrm>
            <a:prstGeom prst="rect">
              <a:avLst/>
            </a:prstGeom>
            <a:solidFill>
              <a:schemeClr val="bg1"/>
            </a:solidFill>
            <a:ln w="38100">
              <a:solidFill>
                <a:srgbClr val="5F5F5F"/>
              </a:solidFill>
              <a:miter lim="800000"/>
              <a:headEnd/>
              <a:tailEnd/>
            </a:ln>
          </p:spPr>
          <p:txBody>
            <a:bodyPr wrap="none" anchor="ctr"/>
            <a:lstStyle/>
            <a:p>
              <a:endParaRPr lang="en-US">
                <a:latin typeface="Times New Roman" pitchFamily="18" charset="0"/>
              </a:endParaRPr>
            </a:p>
          </p:txBody>
        </p:sp>
        <p:grpSp>
          <p:nvGrpSpPr>
            <p:cNvPr id="52251" name="Group 85"/>
            <p:cNvGrpSpPr>
              <a:grpSpLocks/>
            </p:cNvGrpSpPr>
            <p:nvPr/>
          </p:nvGrpSpPr>
          <p:grpSpPr bwMode="auto">
            <a:xfrm>
              <a:off x="192" y="2016"/>
              <a:ext cx="768" cy="1008"/>
              <a:chOff x="192" y="864"/>
              <a:chExt cx="768" cy="1008"/>
            </a:xfrm>
          </p:grpSpPr>
          <p:pic>
            <p:nvPicPr>
              <p:cNvPr id="52252" name="Picture 86"/>
              <p:cNvPicPr>
                <a:picLocks noChangeArrowheads="1"/>
              </p:cNvPicPr>
              <p:nvPr/>
            </p:nvPicPr>
            <p:blipFill>
              <a:blip r:embed="rId2"/>
              <a:srcRect/>
              <a:stretch>
                <a:fillRect/>
              </a:stretch>
            </p:blipFill>
            <p:spPr bwMode="auto">
              <a:xfrm>
                <a:off x="192" y="864"/>
                <a:ext cx="768" cy="152"/>
              </a:xfrm>
              <a:prstGeom prst="rect">
                <a:avLst/>
              </a:prstGeom>
              <a:noFill/>
              <a:ln w="9525">
                <a:noFill/>
                <a:miter lim="800000"/>
                <a:headEnd/>
                <a:tailEnd/>
              </a:ln>
            </p:spPr>
          </p:pic>
          <p:pic>
            <p:nvPicPr>
              <p:cNvPr id="52253" name="Picture 87"/>
              <p:cNvPicPr>
                <a:picLocks noChangeArrowheads="1"/>
              </p:cNvPicPr>
              <p:nvPr/>
            </p:nvPicPr>
            <p:blipFill>
              <a:blip r:embed="rId3"/>
              <a:srcRect/>
              <a:stretch>
                <a:fillRect/>
              </a:stretch>
            </p:blipFill>
            <p:spPr bwMode="auto">
              <a:xfrm>
                <a:off x="205" y="974"/>
                <a:ext cx="755" cy="346"/>
              </a:xfrm>
              <a:prstGeom prst="rect">
                <a:avLst/>
              </a:prstGeom>
              <a:noFill/>
              <a:ln w="9525">
                <a:noFill/>
                <a:miter lim="800000"/>
                <a:headEnd/>
                <a:tailEnd/>
              </a:ln>
            </p:spPr>
          </p:pic>
          <p:pic>
            <p:nvPicPr>
              <p:cNvPr id="52254" name="Picture 88"/>
              <p:cNvPicPr>
                <a:picLocks noChangeArrowheads="1"/>
              </p:cNvPicPr>
              <p:nvPr/>
            </p:nvPicPr>
            <p:blipFill>
              <a:blip r:embed="rId4"/>
              <a:srcRect/>
              <a:stretch>
                <a:fillRect/>
              </a:stretch>
            </p:blipFill>
            <p:spPr bwMode="auto">
              <a:xfrm>
                <a:off x="192" y="1568"/>
                <a:ext cx="742" cy="304"/>
              </a:xfrm>
              <a:prstGeom prst="rect">
                <a:avLst/>
              </a:prstGeom>
              <a:noFill/>
              <a:ln w="9525">
                <a:noFill/>
                <a:miter lim="800000"/>
                <a:headEnd/>
                <a:tailEnd/>
              </a:ln>
            </p:spPr>
          </p:pic>
        </p:grpSp>
      </p:grpSp>
      <p:sp>
        <p:nvSpPr>
          <p:cNvPr id="52248" name="Line 89"/>
          <p:cNvSpPr>
            <a:spLocks noChangeShapeType="1"/>
          </p:cNvSpPr>
          <p:nvPr/>
        </p:nvSpPr>
        <p:spPr bwMode="auto">
          <a:xfrm>
            <a:off x="1524000" y="1981200"/>
            <a:ext cx="685800" cy="0"/>
          </a:xfrm>
          <a:prstGeom prst="line">
            <a:avLst/>
          </a:prstGeom>
          <a:noFill/>
          <a:ln w="38100">
            <a:solidFill>
              <a:srgbClr val="0000FF"/>
            </a:solidFill>
            <a:round/>
            <a:headEnd/>
            <a:tailEnd type="triangle" w="med" len="med"/>
          </a:ln>
        </p:spPr>
        <p:txBody>
          <a:bodyPr wrap="none" anchor="ctr"/>
          <a:lstStyle/>
          <a:p>
            <a:endParaRPr lang="en-US"/>
          </a:p>
        </p:txBody>
      </p:sp>
      <p:sp>
        <p:nvSpPr>
          <p:cNvPr id="88" name="Rectangle 2"/>
          <p:cNvSpPr>
            <a:spLocks noChangeArrowheads="1"/>
          </p:cNvSpPr>
          <p:nvPr/>
        </p:nvSpPr>
        <p:spPr bwMode="auto">
          <a:xfrm>
            <a:off x="533400" y="571480"/>
            <a:ext cx="8070850"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Validación y procesamiento de declaraciones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325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pic>
        <p:nvPicPr>
          <p:cNvPr id="53251" name="Picture 2"/>
          <p:cNvPicPr>
            <a:picLocks noChangeAspect="1" noChangeArrowheads="1"/>
          </p:cNvPicPr>
          <p:nvPr/>
        </p:nvPicPr>
        <p:blipFill>
          <a:blip r:embed="rId2"/>
          <a:srcRect/>
          <a:stretch>
            <a:fillRect/>
          </a:stretch>
        </p:blipFill>
        <p:spPr bwMode="auto">
          <a:xfrm>
            <a:off x="323850" y="1196975"/>
            <a:ext cx="8518525" cy="5472113"/>
          </a:xfrm>
          <a:prstGeom prst="rect">
            <a:avLst/>
          </a:prstGeom>
          <a:noFill/>
          <a:ln w="9525">
            <a:noFill/>
            <a:miter lim="800000"/>
            <a:headEnd/>
            <a:tailEnd/>
          </a:ln>
        </p:spPr>
      </p:pic>
      <p:sp>
        <p:nvSpPr>
          <p:cNvPr id="5" name="Rectangle 2"/>
          <p:cNvSpPr>
            <a:spLocks noChangeArrowheads="1"/>
          </p:cNvSpPr>
          <p:nvPr/>
        </p:nvSpPr>
        <p:spPr bwMode="auto">
          <a:xfrm>
            <a:off x="541108" y="657999"/>
            <a:ext cx="8070850"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Plataformas Web</a:t>
            </a:r>
            <a:endPar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5427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Rectangle 2"/>
          <p:cNvSpPr>
            <a:spLocks noChangeArrowheads="1"/>
          </p:cNvSpPr>
          <p:nvPr/>
        </p:nvSpPr>
        <p:spPr bwMode="auto">
          <a:xfrm>
            <a:off x="541108" y="657999"/>
            <a:ext cx="8070850"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Plataformas Web</a:t>
            </a:r>
            <a:endPar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pic>
        <p:nvPicPr>
          <p:cNvPr id="54276" name="Picture 2"/>
          <p:cNvPicPr>
            <a:picLocks noChangeAspect="1" noChangeArrowheads="1"/>
          </p:cNvPicPr>
          <p:nvPr/>
        </p:nvPicPr>
        <p:blipFill>
          <a:blip r:embed="rId2"/>
          <a:srcRect/>
          <a:stretch>
            <a:fillRect/>
          </a:stretch>
        </p:blipFill>
        <p:spPr bwMode="auto">
          <a:xfrm>
            <a:off x="269875" y="1268413"/>
            <a:ext cx="8612188"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C:\Javier Rodriguez (F00993WM)\presentaciones\plantilla AEAT\optimizada\contraportada-WEB.jpg"/>
          <p:cNvPicPr>
            <a:picLocks noChangeAspect="1" noChangeArrowheads="1"/>
          </p:cNvPicPr>
          <p:nvPr/>
        </p:nvPicPr>
        <p:blipFill>
          <a:blip r:embed="rId3"/>
          <a:srcRect/>
          <a:stretch>
            <a:fillRect/>
          </a:stretch>
        </p:blipFill>
        <p:spPr bwMode="auto">
          <a:xfrm>
            <a:off x="0" y="-228600"/>
            <a:ext cx="9144000" cy="6858000"/>
          </a:xfrm>
          <a:prstGeom prst="rect">
            <a:avLst/>
          </a:prstGeom>
          <a:noFill/>
          <a:ln w="9525">
            <a:noFill/>
            <a:miter lim="800000"/>
            <a:headEnd/>
            <a:tailEnd/>
          </a:ln>
        </p:spPr>
      </p:pic>
      <p:sp>
        <p:nvSpPr>
          <p:cNvPr id="55298" name="Text Box 3"/>
          <p:cNvSpPr txBox="1">
            <a:spLocks noChangeArrowheads="1"/>
          </p:cNvSpPr>
          <p:nvPr/>
        </p:nvSpPr>
        <p:spPr bwMode="auto">
          <a:xfrm>
            <a:off x="3398838" y="6248400"/>
            <a:ext cx="2344737" cy="304800"/>
          </a:xfrm>
          <a:prstGeom prst="rect">
            <a:avLst/>
          </a:prstGeom>
          <a:noFill/>
          <a:ln w="9525">
            <a:noFill/>
            <a:miter lim="800000"/>
            <a:headEnd/>
            <a:tailEnd/>
          </a:ln>
        </p:spPr>
        <p:txBody>
          <a:bodyPr>
            <a:spAutoFit/>
          </a:bodyPr>
          <a:lstStyle/>
          <a:p>
            <a:pPr algn="r" eaLnBrk="0" hangingPunct="0"/>
            <a:r>
              <a:rPr lang="es-ES" sz="1400" b="1">
                <a:solidFill>
                  <a:srgbClr val="000099"/>
                </a:solidFill>
              </a:rPr>
              <a:t>www.agenciatributaria.es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072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6" name="Text Box 3"/>
          <p:cNvSpPr txBox="1">
            <a:spLocks noChangeArrowheads="1"/>
          </p:cNvSpPr>
          <p:nvPr/>
        </p:nvSpPr>
        <p:spPr bwMode="auto">
          <a:xfrm>
            <a:off x="605327" y="1772443"/>
            <a:ext cx="8055409" cy="47513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endParaRPr lang="es-ES" dirty="0">
              <a:solidFill>
                <a:srgbClr val="000000"/>
              </a:solidFill>
              <a:latin typeface="Arial" pitchFamily="34" charset="0"/>
              <a:cs typeface="Arial" pitchFamily="34" charset="0"/>
            </a:endParaRPr>
          </a:p>
        </p:txBody>
      </p:sp>
      <p:sp>
        <p:nvSpPr>
          <p:cNvPr id="9" name="Text Box 3"/>
          <p:cNvSpPr txBox="1">
            <a:spLocks noChangeArrowheads="1"/>
          </p:cNvSpPr>
          <p:nvPr/>
        </p:nvSpPr>
        <p:spPr bwMode="auto">
          <a:xfrm>
            <a:off x="605327" y="2132856"/>
            <a:ext cx="8031134" cy="439097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endParaRPr lang="es-ES" dirty="0">
              <a:solidFill>
                <a:srgbClr val="000000"/>
              </a:solidFill>
              <a:latin typeface="Arial" pitchFamily="34" charset="0"/>
              <a:cs typeface="Arial" pitchFamily="34" charset="0"/>
            </a:endParaRPr>
          </a:p>
        </p:txBody>
      </p:sp>
      <p:pic>
        <p:nvPicPr>
          <p:cNvPr id="30729" name="Picture 2"/>
          <p:cNvPicPr>
            <a:picLocks noChangeAspect="1" noChangeArrowheads="1"/>
          </p:cNvPicPr>
          <p:nvPr/>
        </p:nvPicPr>
        <p:blipFill>
          <a:blip r:embed="rId2"/>
          <a:srcRect/>
          <a:stretch>
            <a:fillRect/>
          </a:stretch>
        </p:blipFill>
        <p:spPr bwMode="auto">
          <a:xfrm>
            <a:off x="815975" y="1773238"/>
            <a:ext cx="7610475" cy="4570412"/>
          </a:xfrm>
          <a:prstGeom prst="rect">
            <a:avLst/>
          </a:prstGeom>
          <a:noFill/>
          <a:ln w="9525">
            <a:noFill/>
            <a:miter lim="800000"/>
            <a:headEnd/>
            <a:tailEnd/>
          </a:ln>
        </p:spPr>
      </p:pic>
      <p:sp>
        <p:nvSpPr>
          <p:cNvPr id="10" name="Rectangle 2"/>
          <p:cNvSpPr>
            <a:spLocks noChangeArrowheads="1"/>
          </p:cNvSpPr>
          <p:nvPr/>
        </p:nvSpPr>
        <p:spPr bwMode="auto">
          <a:xfrm>
            <a:off x="605327" y="657999"/>
            <a:ext cx="8055409" cy="11079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Registro Único de Entrada de Declaraciones</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Sistema Consolidado de Entrada de Datos</a:t>
            </a:r>
          </a:p>
          <a:p>
            <a:pPr algn="ctr" eaLnBrk="0" fontAlgn="auto" hangingPunct="0">
              <a:spcBef>
                <a:spcPts val="0"/>
              </a:spcBef>
              <a:spcAft>
                <a:spcPts val="0"/>
              </a:spcAft>
              <a:defRPr/>
            </a:pPr>
            <a:endPar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174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6" name="Text Box 3"/>
          <p:cNvSpPr txBox="1">
            <a:spLocks noChangeArrowheads="1"/>
          </p:cNvSpPr>
          <p:nvPr/>
        </p:nvSpPr>
        <p:spPr bwMode="auto">
          <a:xfrm>
            <a:off x="629602" y="1772443"/>
            <a:ext cx="8031134" cy="47513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endParaRPr lang="es-ES" dirty="0">
              <a:solidFill>
                <a:srgbClr val="000000"/>
              </a:solidFill>
              <a:latin typeface="Arial" pitchFamily="34" charset="0"/>
              <a:cs typeface="Arial" pitchFamily="34" charset="0"/>
            </a:endParaRPr>
          </a:p>
        </p:txBody>
      </p:sp>
      <p:sp>
        <p:nvSpPr>
          <p:cNvPr id="9" name="Text Box 3"/>
          <p:cNvSpPr txBox="1">
            <a:spLocks noChangeArrowheads="1"/>
          </p:cNvSpPr>
          <p:nvPr/>
        </p:nvSpPr>
        <p:spPr bwMode="auto">
          <a:xfrm>
            <a:off x="605327" y="1772444"/>
            <a:ext cx="8031134" cy="47513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just" fontAlgn="auto">
              <a:spcBef>
                <a:spcPts val="0"/>
              </a:spcBef>
              <a:spcAft>
                <a:spcPts val="0"/>
              </a:spcAft>
              <a:defRPr/>
            </a:pPr>
            <a:endParaRPr lang="es-ES" dirty="0">
              <a:solidFill>
                <a:srgbClr val="000000"/>
              </a:solidFill>
              <a:latin typeface="Arial" pitchFamily="34" charset="0"/>
              <a:cs typeface="Arial" pitchFamily="34" charset="0"/>
            </a:endParaRPr>
          </a:p>
        </p:txBody>
      </p:sp>
      <p:pic>
        <p:nvPicPr>
          <p:cNvPr id="31753" name="Picture 2"/>
          <p:cNvPicPr>
            <a:picLocks noChangeAspect="1" noChangeArrowheads="1"/>
          </p:cNvPicPr>
          <p:nvPr/>
        </p:nvPicPr>
        <p:blipFill>
          <a:blip r:embed="rId2"/>
          <a:srcRect/>
          <a:stretch>
            <a:fillRect/>
          </a:stretch>
        </p:blipFill>
        <p:spPr bwMode="auto">
          <a:xfrm>
            <a:off x="766763" y="2043113"/>
            <a:ext cx="7610475" cy="4338637"/>
          </a:xfrm>
          <a:prstGeom prst="rect">
            <a:avLst/>
          </a:prstGeom>
          <a:noFill/>
          <a:ln w="9525">
            <a:noFill/>
            <a:miter lim="800000"/>
            <a:headEnd/>
            <a:tailEnd/>
          </a:ln>
        </p:spPr>
      </p:pic>
      <p:sp>
        <p:nvSpPr>
          <p:cNvPr id="10" name="Rectangle 2"/>
          <p:cNvSpPr>
            <a:spLocks noChangeArrowheads="1"/>
          </p:cNvSpPr>
          <p:nvPr/>
        </p:nvSpPr>
        <p:spPr bwMode="auto">
          <a:xfrm>
            <a:off x="605327" y="657999"/>
            <a:ext cx="8055409" cy="11079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Registro Único de Entrada de Declaraciones</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Sistema Consolidado de Entrada de Datos</a:t>
            </a:r>
          </a:p>
          <a:p>
            <a:pPr algn="ctr" eaLnBrk="0" fontAlgn="auto" hangingPunct="0">
              <a:spcBef>
                <a:spcPts val="0"/>
              </a:spcBef>
              <a:spcAft>
                <a:spcPts val="0"/>
              </a:spcAft>
              <a:defRPr/>
            </a:pPr>
            <a:endPar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212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2127" name="Text Box 5"/>
          <p:cNvSpPr txBox="1">
            <a:spLocks noChangeArrowheads="1"/>
          </p:cNvSpPr>
          <p:nvPr/>
        </p:nvSpPr>
        <p:spPr bwMode="auto">
          <a:xfrm>
            <a:off x="860425" y="2811463"/>
            <a:ext cx="7216775" cy="457200"/>
          </a:xfrm>
          <a:prstGeom prst="rect">
            <a:avLst/>
          </a:prstGeom>
          <a:noFill/>
          <a:ln w="9525">
            <a:noFill/>
            <a:miter lim="800000"/>
            <a:headEnd/>
            <a:tailEnd/>
          </a:ln>
        </p:spPr>
        <p:txBody>
          <a:bodyPr>
            <a:spAutoFit/>
          </a:bodyPr>
          <a:lstStyle/>
          <a:p>
            <a:pPr>
              <a:spcBef>
                <a:spcPct val="50000"/>
              </a:spcBef>
            </a:pPr>
            <a:endParaRPr lang="en-US">
              <a:latin typeface="Times New Roman" pitchFamily="18" charset="0"/>
            </a:endParaRPr>
          </a:p>
        </p:txBody>
      </p:sp>
      <p:grpSp>
        <p:nvGrpSpPr>
          <p:cNvPr id="2128" name="Group 7"/>
          <p:cNvGrpSpPr>
            <a:grpSpLocks/>
          </p:cNvGrpSpPr>
          <p:nvPr/>
        </p:nvGrpSpPr>
        <p:grpSpPr bwMode="auto">
          <a:xfrm>
            <a:off x="3276600" y="4562475"/>
            <a:ext cx="2743200" cy="2066925"/>
            <a:chOff x="2064" y="2874"/>
            <a:chExt cx="1728" cy="1302"/>
          </a:xfrm>
        </p:grpSpPr>
        <p:sp>
          <p:nvSpPr>
            <p:cNvPr id="2206" name="AutoShape 8"/>
            <p:cNvSpPr>
              <a:spLocks noChangeArrowheads="1"/>
            </p:cNvSpPr>
            <p:nvPr/>
          </p:nvSpPr>
          <p:spPr bwMode="auto">
            <a:xfrm>
              <a:off x="2064" y="2874"/>
              <a:ext cx="1728" cy="1302"/>
            </a:xfrm>
            <a:prstGeom prst="hexagon">
              <a:avLst>
                <a:gd name="adj" fmla="val 33180"/>
                <a:gd name="vf" fmla="val 115470"/>
              </a:avLst>
            </a:prstGeom>
            <a:noFill/>
            <a:ln w="9525">
              <a:solidFill>
                <a:schemeClr val="accent2"/>
              </a:solidFill>
              <a:miter lim="800000"/>
              <a:headEnd/>
              <a:tailEnd/>
            </a:ln>
          </p:spPr>
          <p:txBody>
            <a:bodyPr wrap="none" anchor="ctr"/>
            <a:lstStyle/>
            <a:p>
              <a:endParaRPr lang="en-US">
                <a:latin typeface="Times New Roman" pitchFamily="18" charset="0"/>
              </a:endParaRPr>
            </a:p>
          </p:txBody>
        </p:sp>
        <p:sp>
          <p:nvSpPr>
            <p:cNvPr id="12" name="AutoShape 9"/>
            <p:cNvSpPr>
              <a:spLocks noChangeArrowheads="1"/>
            </p:cNvSpPr>
            <p:nvPr/>
          </p:nvSpPr>
          <p:spPr bwMode="auto">
            <a:xfrm>
              <a:off x="2285" y="3102"/>
              <a:ext cx="1286" cy="846"/>
            </a:xfrm>
            <a:prstGeom prst="can">
              <a:avLst>
                <a:gd name="adj" fmla="val 24065"/>
              </a:avLst>
            </a:prstGeom>
            <a:solidFill>
              <a:srgbClr val="3366FF"/>
            </a:solidFill>
            <a:ln>
              <a:noFill/>
            </a:ln>
            <a:effectLst/>
            <a:extLst>
              <a:ext uri="{91240B29-F687-4F45-9708-019B960494DF}"/>
              <a:ext uri="{AF507438-7753-43E0-B8FC-AC1667EBCBE1}"/>
            </a:extLst>
          </p:spPr>
          <p:txBody>
            <a:bodyPr wrap="none" anchor="ctr"/>
            <a:lstStyle/>
            <a:p>
              <a:pPr algn="ctr" defTabSz="762000" eaLnBrk="0" fontAlgn="auto" hangingPunct="0">
                <a:spcBef>
                  <a:spcPts val="0"/>
                </a:spcBef>
                <a:spcAft>
                  <a:spcPts val="0"/>
                </a:spcAft>
                <a:defRPr/>
              </a:pPr>
              <a:r>
                <a:rPr lang="es-ES_tradnl" sz="3600" b="1">
                  <a:solidFill>
                    <a:srgbClr val="FFFF00"/>
                  </a:solidFill>
                  <a:effectLst>
                    <a:outerShdw blurRad="38100" dist="38100" dir="2700000" algn="tl">
                      <a:srgbClr val="000000"/>
                    </a:outerShdw>
                  </a:effectLst>
                  <a:latin typeface="Times New Roman" pitchFamily="18" charset="0"/>
                </a:rPr>
                <a:t>BDC</a:t>
              </a:r>
              <a:endParaRPr lang="es-ES_tradnl" sz="900" b="1">
                <a:solidFill>
                  <a:srgbClr val="FFFF00"/>
                </a:solidFill>
                <a:effectLst>
                  <a:outerShdw blurRad="38100" dist="38100" dir="2700000" algn="tl">
                    <a:srgbClr val="000000"/>
                  </a:outerShdw>
                </a:effectLst>
                <a:latin typeface="Times New Roman" pitchFamily="18" charset="0"/>
              </a:endParaRPr>
            </a:p>
          </p:txBody>
        </p:sp>
      </p:grpSp>
      <p:grpSp>
        <p:nvGrpSpPr>
          <p:cNvPr id="2129" name="Group 10"/>
          <p:cNvGrpSpPr>
            <a:grpSpLocks/>
          </p:cNvGrpSpPr>
          <p:nvPr/>
        </p:nvGrpSpPr>
        <p:grpSpPr bwMode="auto">
          <a:xfrm>
            <a:off x="3335338" y="3579813"/>
            <a:ext cx="2625725" cy="1241425"/>
            <a:chOff x="2101" y="2255"/>
            <a:chExt cx="1654" cy="782"/>
          </a:xfrm>
        </p:grpSpPr>
        <p:grpSp>
          <p:nvGrpSpPr>
            <p:cNvPr id="2200" name="Group 11"/>
            <p:cNvGrpSpPr>
              <a:grpSpLocks/>
            </p:cNvGrpSpPr>
            <p:nvPr/>
          </p:nvGrpSpPr>
          <p:grpSpPr bwMode="auto">
            <a:xfrm>
              <a:off x="2101" y="2255"/>
              <a:ext cx="1654" cy="577"/>
              <a:chOff x="2101" y="2255"/>
              <a:chExt cx="1654" cy="577"/>
            </a:xfrm>
          </p:grpSpPr>
          <p:sp>
            <p:nvSpPr>
              <p:cNvPr id="2204" name="AutoShape 12"/>
              <p:cNvSpPr>
                <a:spLocks noChangeArrowheads="1"/>
              </p:cNvSpPr>
              <p:nvPr/>
            </p:nvSpPr>
            <p:spPr bwMode="auto">
              <a:xfrm>
                <a:off x="2101" y="2256"/>
                <a:ext cx="1654" cy="553"/>
              </a:xfrm>
              <a:custGeom>
                <a:avLst/>
                <a:gdLst>
                  <a:gd name="T0" fmla="*/ 1463 w 21600"/>
                  <a:gd name="T1" fmla="*/ 277 h 21600"/>
                  <a:gd name="T2" fmla="*/ 827 w 21600"/>
                  <a:gd name="T3" fmla="*/ 553 h 21600"/>
                  <a:gd name="T4" fmla="*/ 191 w 21600"/>
                  <a:gd name="T5" fmla="*/ 277 h 21600"/>
                  <a:gd name="T6" fmla="*/ 827 w 21600"/>
                  <a:gd name="T7" fmla="*/ 0 h 21600"/>
                  <a:gd name="T8" fmla="*/ 0 60000 65536"/>
                  <a:gd name="T9" fmla="*/ 0 60000 65536"/>
                  <a:gd name="T10" fmla="*/ 0 60000 65536"/>
                  <a:gd name="T11" fmla="*/ 0 60000 65536"/>
                  <a:gd name="T12" fmla="*/ 4296 w 21600"/>
                  <a:gd name="T13" fmla="*/ 4297 h 21600"/>
                  <a:gd name="T14" fmla="*/ 17304 w 21600"/>
                  <a:gd name="T15" fmla="*/ 17303 h 21600"/>
                </a:gdLst>
                <a:ahLst/>
                <a:cxnLst>
                  <a:cxn ang="T8">
                    <a:pos x="T0" y="T1"/>
                  </a:cxn>
                  <a:cxn ang="T9">
                    <a:pos x="T2" y="T3"/>
                  </a:cxn>
                  <a:cxn ang="T10">
                    <a:pos x="T4" y="T5"/>
                  </a:cxn>
                  <a:cxn ang="T11">
                    <a:pos x="T6" y="T7"/>
                  </a:cxn>
                </a:cxnLst>
                <a:rect l="T12" t="T13" r="T14" b="T15"/>
                <a:pathLst>
                  <a:path w="21600" h="21600">
                    <a:moveTo>
                      <a:pt x="0" y="0"/>
                    </a:moveTo>
                    <a:lnTo>
                      <a:pt x="4990" y="21600"/>
                    </a:lnTo>
                    <a:lnTo>
                      <a:pt x="16610" y="21600"/>
                    </a:lnTo>
                    <a:lnTo>
                      <a:pt x="21600" y="0"/>
                    </a:lnTo>
                    <a:close/>
                  </a:path>
                </a:pathLst>
              </a:custGeom>
              <a:solidFill>
                <a:srgbClr val="99CC00"/>
              </a:solidFill>
              <a:ln w="9525">
                <a:noFill/>
                <a:miter lim="800000"/>
                <a:headEnd/>
                <a:tailEnd/>
              </a:ln>
            </p:spPr>
            <p:txBody>
              <a:bodyPr wrap="none" anchor="ctr"/>
              <a:lstStyle/>
              <a:p>
                <a:endParaRPr lang="en-US">
                  <a:latin typeface="Times New Roman" pitchFamily="18" charset="0"/>
                </a:endParaRPr>
              </a:p>
            </p:txBody>
          </p:sp>
          <p:sp>
            <p:nvSpPr>
              <p:cNvPr id="2205" name="Text Box 13"/>
              <p:cNvSpPr txBox="1">
                <a:spLocks noChangeArrowheads="1"/>
              </p:cNvSpPr>
              <p:nvPr/>
            </p:nvSpPr>
            <p:spPr bwMode="auto">
              <a:xfrm>
                <a:off x="2248" y="2255"/>
                <a:ext cx="1323" cy="577"/>
              </a:xfrm>
              <a:prstGeom prst="rect">
                <a:avLst/>
              </a:prstGeom>
              <a:noFill/>
              <a:ln w="9525">
                <a:noFill/>
                <a:miter lim="800000"/>
                <a:headEnd/>
                <a:tailEnd/>
              </a:ln>
            </p:spPr>
            <p:txBody>
              <a:bodyPr>
                <a:spAutoFit/>
              </a:bodyPr>
              <a:lstStyle/>
              <a:p>
                <a:pPr algn="ctr" eaLnBrk="0" hangingPunct="0">
                  <a:spcBef>
                    <a:spcPct val="50000"/>
                  </a:spcBef>
                </a:pPr>
                <a:r>
                  <a:rPr lang="es-ES">
                    <a:solidFill>
                      <a:schemeClr val="bg1"/>
                    </a:solidFill>
                    <a:latin typeface="Times New Roman" pitchFamily="18" charset="0"/>
                  </a:rPr>
                  <a:t>APLICACIONES DE  ENTRADA DE   DATOS</a:t>
                </a:r>
              </a:p>
            </p:txBody>
          </p:sp>
        </p:grpSp>
        <p:grpSp>
          <p:nvGrpSpPr>
            <p:cNvPr id="2201" name="Group 14"/>
            <p:cNvGrpSpPr>
              <a:grpSpLocks/>
            </p:cNvGrpSpPr>
            <p:nvPr/>
          </p:nvGrpSpPr>
          <p:grpSpPr bwMode="auto">
            <a:xfrm rot="5372410">
              <a:off x="2712" y="2803"/>
              <a:ext cx="358" cy="110"/>
              <a:chOff x="4656" y="3744"/>
              <a:chExt cx="528" cy="144"/>
            </a:xfrm>
          </p:grpSpPr>
          <p:sp>
            <p:nvSpPr>
              <p:cNvPr id="2202" name="AutoShape 15"/>
              <p:cNvSpPr>
                <a:spLocks noChangeArrowheads="1"/>
              </p:cNvSpPr>
              <p:nvPr/>
            </p:nvSpPr>
            <p:spPr bwMode="auto">
              <a:xfrm>
                <a:off x="4944" y="3744"/>
                <a:ext cx="240" cy="144"/>
              </a:xfrm>
              <a:prstGeom prst="rightArrow">
                <a:avLst>
                  <a:gd name="adj1" fmla="val 50000"/>
                  <a:gd name="adj2" fmla="val 41667"/>
                </a:avLst>
              </a:prstGeom>
              <a:solidFill>
                <a:srgbClr val="99CC00"/>
              </a:solidFill>
              <a:ln w="9525">
                <a:noFill/>
                <a:miter lim="800000"/>
                <a:headEnd/>
                <a:tailEnd/>
              </a:ln>
            </p:spPr>
            <p:txBody>
              <a:bodyPr wrap="none" anchor="ctr"/>
              <a:lstStyle/>
              <a:p>
                <a:endParaRPr lang="en-US">
                  <a:latin typeface="Times New Roman" pitchFamily="18" charset="0"/>
                </a:endParaRPr>
              </a:p>
            </p:txBody>
          </p:sp>
          <p:sp>
            <p:nvSpPr>
              <p:cNvPr id="2203" name="AutoShape 16"/>
              <p:cNvSpPr>
                <a:spLocks noChangeArrowheads="1"/>
              </p:cNvSpPr>
              <p:nvPr/>
            </p:nvSpPr>
            <p:spPr bwMode="auto">
              <a:xfrm>
                <a:off x="4656" y="3744"/>
                <a:ext cx="288" cy="144"/>
              </a:xfrm>
              <a:prstGeom prst="leftArrow">
                <a:avLst>
                  <a:gd name="adj1" fmla="val 50000"/>
                  <a:gd name="adj2" fmla="val 50000"/>
                </a:avLst>
              </a:prstGeom>
              <a:solidFill>
                <a:srgbClr val="0099FF"/>
              </a:solidFill>
              <a:ln w="9525">
                <a:noFill/>
                <a:miter lim="800000"/>
                <a:headEnd/>
                <a:tailEnd/>
              </a:ln>
            </p:spPr>
            <p:txBody>
              <a:bodyPr wrap="none" anchor="ctr"/>
              <a:lstStyle/>
              <a:p>
                <a:endParaRPr lang="en-US">
                  <a:latin typeface="Times New Roman" pitchFamily="18" charset="0"/>
                </a:endParaRPr>
              </a:p>
            </p:txBody>
          </p:sp>
        </p:grpSp>
      </p:grpSp>
      <p:grpSp>
        <p:nvGrpSpPr>
          <p:cNvPr id="2130" name="Group 17"/>
          <p:cNvGrpSpPr>
            <a:grpSpLocks/>
          </p:cNvGrpSpPr>
          <p:nvPr/>
        </p:nvGrpSpPr>
        <p:grpSpPr bwMode="auto">
          <a:xfrm>
            <a:off x="5181600" y="1524000"/>
            <a:ext cx="3733800" cy="2057400"/>
            <a:chOff x="3264" y="960"/>
            <a:chExt cx="2352" cy="1296"/>
          </a:xfrm>
        </p:grpSpPr>
        <p:grpSp>
          <p:nvGrpSpPr>
            <p:cNvPr id="2188" name="Group 18"/>
            <p:cNvGrpSpPr>
              <a:grpSpLocks/>
            </p:cNvGrpSpPr>
            <p:nvPr/>
          </p:nvGrpSpPr>
          <p:grpSpPr bwMode="auto">
            <a:xfrm>
              <a:off x="3840" y="960"/>
              <a:ext cx="1776" cy="712"/>
              <a:chOff x="2208" y="960"/>
              <a:chExt cx="1776" cy="712"/>
            </a:xfrm>
          </p:grpSpPr>
          <p:grpSp>
            <p:nvGrpSpPr>
              <p:cNvPr id="2190" name="Group 19"/>
              <p:cNvGrpSpPr>
                <a:grpSpLocks/>
              </p:cNvGrpSpPr>
              <p:nvPr/>
            </p:nvGrpSpPr>
            <p:grpSpPr bwMode="auto">
              <a:xfrm>
                <a:off x="2208" y="960"/>
                <a:ext cx="552" cy="712"/>
                <a:chOff x="156" y="1032"/>
                <a:chExt cx="600" cy="712"/>
              </a:xfrm>
            </p:grpSpPr>
            <p:sp>
              <p:nvSpPr>
                <p:cNvPr id="2197" name="Text Box 20"/>
                <p:cNvSpPr txBox="1">
                  <a:spLocks noChangeArrowheads="1"/>
                </p:cNvSpPr>
                <p:nvPr/>
              </p:nvSpPr>
              <p:spPr bwMode="auto">
                <a:xfrm>
                  <a:off x="240" y="1032"/>
                  <a:ext cx="516" cy="600"/>
                </a:xfrm>
                <a:prstGeom prst="rect">
                  <a:avLst/>
                </a:prstGeom>
                <a:solidFill>
                  <a:schemeClr val="bg1"/>
                </a:solidFill>
                <a:ln w="9525">
                  <a:solidFill>
                    <a:srgbClr val="FF9900"/>
                  </a:solidFill>
                  <a:miter lim="800000"/>
                  <a:headEnd/>
                  <a:tailEnd/>
                </a:ln>
              </p:spPr>
              <p:txBody>
                <a:bodyPr>
                  <a:spAutoFit/>
                </a:bodyPr>
                <a:lstStyle/>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p:txBody>
            </p:sp>
            <p:sp>
              <p:nvSpPr>
                <p:cNvPr id="2198" name="Text Box 21"/>
                <p:cNvSpPr txBox="1">
                  <a:spLocks noChangeArrowheads="1"/>
                </p:cNvSpPr>
                <p:nvPr/>
              </p:nvSpPr>
              <p:spPr bwMode="auto">
                <a:xfrm>
                  <a:off x="204" y="1080"/>
                  <a:ext cx="516" cy="600"/>
                </a:xfrm>
                <a:prstGeom prst="rect">
                  <a:avLst/>
                </a:prstGeom>
                <a:solidFill>
                  <a:schemeClr val="bg1"/>
                </a:solidFill>
                <a:ln w="9525">
                  <a:solidFill>
                    <a:srgbClr val="FF9900"/>
                  </a:solidFill>
                  <a:miter lim="800000"/>
                  <a:headEnd/>
                  <a:tailEnd/>
                </a:ln>
              </p:spPr>
              <p:txBody>
                <a:bodyPr>
                  <a:spAutoFit/>
                </a:bodyPr>
                <a:lstStyle/>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p:txBody>
            </p:sp>
            <p:sp>
              <p:nvSpPr>
                <p:cNvPr id="2199" name="Text Box 22"/>
                <p:cNvSpPr txBox="1">
                  <a:spLocks noChangeArrowheads="1"/>
                </p:cNvSpPr>
                <p:nvPr/>
              </p:nvSpPr>
              <p:spPr bwMode="auto">
                <a:xfrm>
                  <a:off x="156" y="1144"/>
                  <a:ext cx="515" cy="600"/>
                </a:xfrm>
                <a:prstGeom prst="rect">
                  <a:avLst/>
                </a:prstGeom>
                <a:solidFill>
                  <a:schemeClr val="bg1"/>
                </a:solidFill>
                <a:ln w="9525">
                  <a:solidFill>
                    <a:srgbClr val="FF9900"/>
                  </a:solidFill>
                  <a:miter lim="800000"/>
                  <a:headEnd/>
                  <a:tailEnd/>
                </a:ln>
              </p:spPr>
              <p:txBody>
                <a:bodyPr>
                  <a:spAutoFit/>
                </a:bodyPr>
                <a:lstStyle/>
                <a:p>
                  <a:pPr eaLnBrk="0" hangingPunct="0"/>
                  <a:r>
                    <a:rPr lang="es-ES_tradnl" sz="1400" b="1">
                      <a:solidFill>
                        <a:schemeClr val="accent2"/>
                      </a:solidFill>
                      <a:latin typeface="Times New Roman" pitchFamily="18" charset="0"/>
                    </a:rPr>
                    <a:t>DECL.</a:t>
                  </a:r>
                </a:p>
                <a:p>
                  <a:pPr eaLnBrk="0" hangingPunct="0"/>
                  <a:r>
                    <a:rPr lang="es-ES_tradnl" sz="1400" b="1">
                      <a:solidFill>
                        <a:schemeClr val="accent2"/>
                      </a:solidFill>
                      <a:latin typeface="Times New Roman" pitchFamily="18" charset="0"/>
                    </a:rPr>
                    <a:t>CÓD.</a:t>
                  </a:r>
                </a:p>
                <a:p>
                  <a:pPr eaLnBrk="0" hangingPunct="0"/>
                  <a:r>
                    <a:rPr lang="es-ES_tradnl" sz="1400" b="1">
                      <a:solidFill>
                        <a:schemeClr val="accent2"/>
                      </a:solidFill>
                      <a:latin typeface="Times New Roman" pitchFamily="18" charset="0"/>
                    </a:rPr>
                    <a:t>PDF-417</a:t>
                  </a:r>
                </a:p>
              </p:txBody>
            </p:sp>
          </p:grpSp>
          <p:grpSp>
            <p:nvGrpSpPr>
              <p:cNvPr id="2191" name="Group 23"/>
              <p:cNvGrpSpPr>
                <a:grpSpLocks/>
              </p:cNvGrpSpPr>
              <p:nvPr/>
            </p:nvGrpSpPr>
            <p:grpSpPr bwMode="auto">
              <a:xfrm>
                <a:off x="3168" y="1008"/>
                <a:ext cx="816" cy="624"/>
                <a:chOff x="1152" y="2928"/>
                <a:chExt cx="816" cy="624"/>
              </a:xfrm>
            </p:grpSpPr>
            <p:sp>
              <p:nvSpPr>
                <p:cNvPr id="28" name="Text Box 24"/>
                <p:cNvSpPr txBox="1">
                  <a:spLocks noChangeArrowheads="1"/>
                </p:cNvSpPr>
                <p:nvPr/>
              </p:nvSpPr>
              <p:spPr bwMode="auto">
                <a:xfrm>
                  <a:off x="1152" y="2928"/>
                  <a:ext cx="816" cy="594"/>
                </a:xfrm>
                <a:prstGeom prst="rect">
                  <a:avLst/>
                </a:prstGeom>
                <a:solidFill>
                  <a:srgbClr val="0066FF"/>
                </a:solidFill>
                <a:ln>
                  <a:noFill/>
                </a:ln>
                <a:effectLst/>
                <a:extLst>
                  <a:ext uri="{91240B29-F687-4F45-9708-019B960494DF}"/>
                  <a:ext uri="{AF507438-7753-43E0-B8FC-AC1667EBCBE1}"/>
                </a:extLst>
              </p:spPr>
              <p:txBody>
                <a:bodyPr>
                  <a:spAutoFit/>
                </a:bodyPr>
                <a:lstStyle/>
                <a:p>
                  <a:pPr algn="ctr" eaLnBrk="0" fontAlgn="auto" hangingPunct="0">
                    <a:spcBef>
                      <a:spcPts val="0"/>
                    </a:spcBef>
                    <a:spcAft>
                      <a:spcPts val="0"/>
                    </a:spcAft>
                    <a:defRPr/>
                  </a:pPr>
                  <a:r>
                    <a:rPr lang="es-ES_tradnl" sz="1400" b="1">
                      <a:solidFill>
                        <a:srgbClr val="FFFFFF"/>
                      </a:solidFill>
                      <a:effectLst>
                        <a:outerShdw blurRad="38100" dist="38100" dir="2700000" algn="tl">
                          <a:srgbClr val="000000"/>
                        </a:outerShdw>
                      </a:effectLst>
                      <a:latin typeface="Times New Roman" pitchFamily="18" charset="0"/>
                    </a:rPr>
                    <a:t>S.L.C.</a:t>
                  </a:r>
                </a:p>
                <a:p>
                  <a:pPr eaLnBrk="0" fontAlgn="auto" hangingPunct="0">
                    <a:spcBef>
                      <a:spcPts val="0"/>
                    </a:spcBef>
                    <a:spcAft>
                      <a:spcPts val="0"/>
                    </a:spcAft>
                    <a:defRPr/>
                  </a:pPr>
                  <a:endParaRPr lang="es-ES_tradnl" sz="1400">
                    <a:solidFill>
                      <a:srgbClr val="FFFFFF"/>
                    </a:solidFill>
                    <a:latin typeface="Times New Roman" pitchFamily="18" charset="0"/>
                  </a:endParaRPr>
                </a:p>
                <a:p>
                  <a:pPr eaLnBrk="0" fontAlgn="auto" hangingPunct="0">
                    <a:spcBef>
                      <a:spcPts val="0"/>
                    </a:spcBef>
                    <a:spcAft>
                      <a:spcPts val="0"/>
                    </a:spcAft>
                    <a:defRPr/>
                  </a:pPr>
                  <a:endParaRPr lang="es-ES_tradnl" sz="1400">
                    <a:solidFill>
                      <a:srgbClr val="FFFFFF"/>
                    </a:solidFill>
                    <a:latin typeface="Times New Roman" pitchFamily="18" charset="0"/>
                  </a:endParaRPr>
                </a:p>
                <a:p>
                  <a:pPr eaLnBrk="0" fontAlgn="auto" hangingPunct="0">
                    <a:spcBef>
                      <a:spcPts val="0"/>
                    </a:spcBef>
                    <a:spcAft>
                      <a:spcPts val="0"/>
                    </a:spcAft>
                    <a:defRPr/>
                  </a:pPr>
                  <a:endParaRPr lang="es-ES_tradnl" sz="1400">
                    <a:solidFill>
                      <a:srgbClr val="FFFFFF"/>
                    </a:solidFill>
                    <a:latin typeface="Times New Roman" pitchFamily="18" charset="0"/>
                  </a:endParaRPr>
                </a:p>
              </p:txBody>
            </p:sp>
            <p:sp>
              <p:nvSpPr>
                <p:cNvPr id="2196" name="AutoShape 25"/>
                <p:cNvSpPr>
                  <a:spLocks noChangeArrowheads="1"/>
                </p:cNvSpPr>
                <p:nvPr/>
              </p:nvSpPr>
              <p:spPr bwMode="auto">
                <a:xfrm>
                  <a:off x="1589" y="3168"/>
                  <a:ext cx="331" cy="384"/>
                </a:xfrm>
                <a:prstGeom prst="can">
                  <a:avLst>
                    <a:gd name="adj" fmla="val 29003"/>
                  </a:avLst>
                </a:prstGeom>
                <a:solidFill>
                  <a:schemeClr val="hlink"/>
                </a:solidFill>
                <a:ln w="9525">
                  <a:solidFill>
                    <a:schemeClr val="tx1"/>
                  </a:solidFill>
                  <a:round/>
                  <a:headEnd/>
                  <a:tailEnd/>
                </a:ln>
              </p:spPr>
              <p:txBody>
                <a:bodyPr wrap="none" anchor="ctr"/>
                <a:lstStyle/>
                <a:p>
                  <a:endParaRPr lang="en-US">
                    <a:latin typeface="Times New Roman" pitchFamily="18" charset="0"/>
                  </a:endParaRPr>
                </a:p>
              </p:txBody>
            </p:sp>
            <p:graphicFrame>
              <p:nvGraphicFramePr>
                <p:cNvPr id="2122" name="Object 74"/>
                <p:cNvGraphicFramePr>
                  <a:graphicFrameLocks noChangeAspect="1"/>
                </p:cNvGraphicFramePr>
                <p:nvPr/>
              </p:nvGraphicFramePr>
              <p:xfrm>
                <a:off x="1200" y="3168"/>
                <a:ext cx="363" cy="378"/>
              </p:xfrm>
              <a:graphic>
                <a:graphicData uri="http://schemas.openxmlformats.org/presentationml/2006/ole">
                  <p:oleObj spid="_x0000_s2122" name="Imagen de mapa de bits" r:id="rId3" imgW="175342" imgH="197974" progId="PBrush">
                    <p:embed/>
                  </p:oleObj>
                </a:graphicData>
              </a:graphic>
            </p:graphicFrame>
          </p:grpSp>
          <p:grpSp>
            <p:nvGrpSpPr>
              <p:cNvPr id="2192" name="Group 27"/>
              <p:cNvGrpSpPr>
                <a:grpSpLocks/>
              </p:cNvGrpSpPr>
              <p:nvPr/>
            </p:nvGrpSpPr>
            <p:grpSpPr bwMode="auto">
              <a:xfrm>
                <a:off x="2712" y="1056"/>
                <a:ext cx="520" cy="384"/>
                <a:chOff x="4176" y="1920"/>
                <a:chExt cx="480" cy="384"/>
              </a:xfrm>
            </p:grpSpPr>
            <p:sp>
              <p:nvSpPr>
                <p:cNvPr id="2193" name="Text Box 28"/>
                <p:cNvSpPr txBox="1">
                  <a:spLocks noChangeArrowheads="1"/>
                </p:cNvSpPr>
                <p:nvPr/>
              </p:nvSpPr>
              <p:spPr bwMode="auto">
                <a:xfrm>
                  <a:off x="4320" y="1920"/>
                  <a:ext cx="336" cy="288"/>
                </a:xfrm>
                <a:prstGeom prst="rect">
                  <a:avLst/>
                </a:prstGeom>
                <a:noFill/>
                <a:ln w="9525">
                  <a:noFill/>
                  <a:miter lim="800000"/>
                  <a:headEnd/>
                  <a:tailEnd/>
                </a:ln>
              </p:spPr>
              <p:txBody>
                <a:bodyPr>
                  <a:spAutoFit/>
                </a:bodyPr>
                <a:lstStyle/>
                <a:p>
                  <a:pPr eaLnBrk="0" hangingPunct="0">
                    <a:spcBef>
                      <a:spcPct val="50000"/>
                    </a:spcBef>
                  </a:pPr>
                  <a:endParaRPr lang="en-US" b="1">
                    <a:solidFill>
                      <a:srgbClr val="FFFFFF"/>
                    </a:solidFill>
                    <a:latin typeface="Times New Roman" pitchFamily="18" charset="0"/>
                  </a:endParaRPr>
                </a:p>
              </p:txBody>
            </p:sp>
            <p:sp>
              <p:nvSpPr>
                <p:cNvPr id="2194" name="AutoShape 29"/>
                <p:cNvSpPr>
                  <a:spLocks noChangeArrowheads="1"/>
                </p:cNvSpPr>
                <p:nvPr/>
              </p:nvSpPr>
              <p:spPr bwMode="auto">
                <a:xfrm>
                  <a:off x="4176" y="2160"/>
                  <a:ext cx="480" cy="144"/>
                </a:xfrm>
                <a:prstGeom prst="leftRightArrow">
                  <a:avLst>
                    <a:gd name="adj1" fmla="val 50000"/>
                    <a:gd name="adj2" fmla="val 66667"/>
                  </a:avLst>
                </a:prstGeom>
                <a:solidFill>
                  <a:srgbClr val="FFFF00"/>
                </a:solidFill>
                <a:ln w="9525">
                  <a:noFill/>
                  <a:miter lim="800000"/>
                  <a:headEnd/>
                  <a:tailEnd/>
                </a:ln>
              </p:spPr>
              <p:txBody>
                <a:bodyPr wrap="none" anchor="ctr"/>
                <a:lstStyle/>
                <a:p>
                  <a:endParaRPr lang="en-US">
                    <a:latin typeface="Times New Roman" pitchFamily="18" charset="0"/>
                  </a:endParaRPr>
                </a:p>
              </p:txBody>
            </p:sp>
          </p:grpSp>
        </p:grpSp>
        <p:sp>
          <p:nvSpPr>
            <p:cNvPr id="2189" name="Line 30"/>
            <p:cNvSpPr>
              <a:spLocks noChangeShapeType="1"/>
            </p:cNvSpPr>
            <p:nvPr/>
          </p:nvSpPr>
          <p:spPr bwMode="auto">
            <a:xfrm flipH="1">
              <a:off x="3264" y="1488"/>
              <a:ext cx="1536" cy="768"/>
            </a:xfrm>
            <a:prstGeom prst="line">
              <a:avLst/>
            </a:prstGeom>
            <a:noFill/>
            <a:ln w="28575">
              <a:solidFill>
                <a:srgbClr val="FF3300"/>
              </a:solidFill>
              <a:round/>
              <a:headEnd/>
              <a:tailEnd type="triangle" w="med" len="med"/>
            </a:ln>
          </p:spPr>
          <p:txBody>
            <a:bodyPr wrap="none" anchor="ctr"/>
            <a:lstStyle/>
            <a:p>
              <a:endParaRPr lang="en-US"/>
            </a:p>
          </p:txBody>
        </p:sp>
      </p:grpSp>
      <p:grpSp>
        <p:nvGrpSpPr>
          <p:cNvPr id="2131" name="Group 31"/>
          <p:cNvGrpSpPr>
            <a:grpSpLocks/>
          </p:cNvGrpSpPr>
          <p:nvPr/>
        </p:nvGrpSpPr>
        <p:grpSpPr bwMode="auto">
          <a:xfrm>
            <a:off x="304800" y="3810000"/>
            <a:ext cx="3200400" cy="1676400"/>
            <a:chOff x="192" y="2400"/>
            <a:chExt cx="2016" cy="1056"/>
          </a:xfrm>
        </p:grpSpPr>
        <p:grpSp>
          <p:nvGrpSpPr>
            <p:cNvPr id="2184" name="Group 32"/>
            <p:cNvGrpSpPr>
              <a:grpSpLocks/>
            </p:cNvGrpSpPr>
            <p:nvPr/>
          </p:nvGrpSpPr>
          <p:grpSpPr bwMode="auto">
            <a:xfrm>
              <a:off x="192" y="2880"/>
              <a:ext cx="927" cy="576"/>
              <a:chOff x="4464" y="960"/>
              <a:chExt cx="927" cy="576"/>
            </a:xfrm>
          </p:grpSpPr>
          <p:sp>
            <p:nvSpPr>
              <p:cNvPr id="2186" name="Oval 33"/>
              <p:cNvSpPr>
                <a:spLocks noChangeArrowheads="1"/>
              </p:cNvSpPr>
              <p:nvPr/>
            </p:nvSpPr>
            <p:spPr bwMode="auto">
              <a:xfrm>
                <a:off x="4464" y="960"/>
                <a:ext cx="927" cy="576"/>
              </a:xfrm>
              <a:prstGeom prst="ellipse">
                <a:avLst/>
              </a:prstGeom>
              <a:solidFill>
                <a:srgbClr val="CCCC00"/>
              </a:solidFill>
              <a:ln w="9525">
                <a:solidFill>
                  <a:schemeClr val="tx1"/>
                </a:solidFill>
                <a:round/>
                <a:headEnd/>
                <a:tailEnd/>
              </a:ln>
            </p:spPr>
            <p:txBody>
              <a:bodyPr wrap="none" anchor="ctr"/>
              <a:lstStyle/>
              <a:p>
                <a:endParaRPr lang="en-US">
                  <a:latin typeface="Times New Roman" pitchFamily="18" charset="0"/>
                </a:endParaRPr>
              </a:p>
            </p:txBody>
          </p:sp>
          <p:sp>
            <p:nvSpPr>
              <p:cNvPr id="2187" name="Text Box 34"/>
              <p:cNvSpPr txBox="1">
                <a:spLocks noChangeArrowheads="1"/>
              </p:cNvSpPr>
              <p:nvPr/>
            </p:nvSpPr>
            <p:spPr bwMode="auto">
              <a:xfrm>
                <a:off x="4560" y="1152"/>
                <a:ext cx="730" cy="192"/>
              </a:xfrm>
              <a:prstGeom prst="rect">
                <a:avLst/>
              </a:prstGeom>
              <a:solidFill>
                <a:srgbClr val="CCCC00"/>
              </a:solidFill>
              <a:ln w="9525">
                <a:noFill/>
                <a:miter lim="800000"/>
                <a:headEnd/>
                <a:tailEnd/>
              </a:ln>
            </p:spPr>
            <p:txBody>
              <a:bodyPr>
                <a:spAutoFit/>
              </a:bodyPr>
              <a:lstStyle/>
              <a:p>
                <a:pPr eaLnBrk="0" hangingPunct="0">
                  <a:spcBef>
                    <a:spcPct val="50000"/>
                  </a:spcBef>
                </a:pPr>
                <a:r>
                  <a:rPr lang="es-ES_tradnl" sz="1400" b="1">
                    <a:solidFill>
                      <a:srgbClr val="FFFFFF"/>
                    </a:solidFill>
                    <a:latin typeface="Times New Roman" pitchFamily="18" charset="0"/>
                  </a:rPr>
                  <a:t>INTRANET</a:t>
                </a:r>
              </a:p>
            </p:txBody>
          </p:sp>
        </p:grpSp>
        <p:sp>
          <p:nvSpPr>
            <p:cNvPr id="2185" name="Line 35"/>
            <p:cNvSpPr>
              <a:spLocks noChangeShapeType="1"/>
            </p:cNvSpPr>
            <p:nvPr/>
          </p:nvSpPr>
          <p:spPr bwMode="auto">
            <a:xfrm flipV="1">
              <a:off x="1008" y="2400"/>
              <a:ext cx="1200" cy="576"/>
            </a:xfrm>
            <a:prstGeom prst="line">
              <a:avLst/>
            </a:prstGeom>
            <a:noFill/>
            <a:ln w="28575">
              <a:solidFill>
                <a:srgbClr val="FF3300"/>
              </a:solidFill>
              <a:round/>
              <a:headEnd/>
              <a:tailEnd type="triangle" w="med" len="med"/>
            </a:ln>
          </p:spPr>
          <p:txBody>
            <a:bodyPr wrap="none" anchor="ctr"/>
            <a:lstStyle/>
            <a:p>
              <a:endParaRPr lang="en-US"/>
            </a:p>
          </p:txBody>
        </p:sp>
      </p:grpSp>
      <p:grpSp>
        <p:nvGrpSpPr>
          <p:cNvPr id="2132" name="Group 36"/>
          <p:cNvGrpSpPr>
            <a:grpSpLocks/>
          </p:cNvGrpSpPr>
          <p:nvPr/>
        </p:nvGrpSpPr>
        <p:grpSpPr bwMode="auto">
          <a:xfrm>
            <a:off x="2971800" y="1524000"/>
            <a:ext cx="2914650" cy="2057400"/>
            <a:chOff x="1872" y="960"/>
            <a:chExt cx="1836" cy="1296"/>
          </a:xfrm>
        </p:grpSpPr>
        <p:sp>
          <p:nvSpPr>
            <p:cNvPr id="2173" name="Line 37"/>
            <p:cNvSpPr>
              <a:spLocks noChangeShapeType="1"/>
            </p:cNvSpPr>
            <p:nvPr/>
          </p:nvSpPr>
          <p:spPr bwMode="auto">
            <a:xfrm flipH="1">
              <a:off x="3024" y="1632"/>
              <a:ext cx="0" cy="624"/>
            </a:xfrm>
            <a:prstGeom prst="line">
              <a:avLst/>
            </a:prstGeom>
            <a:noFill/>
            <a:ln w="28575">
              <a:solidFill>
                <a:srgbClr val="FF3300"/>
              </a:solidFill>
              <a:round/>
              <a:headEnd/>
              <a:tailEnd type="triangle" w="med" len="med"/>
            </a:ln>
          </p:spPr>
          <p:txBody>
            <a:bodyPr wrap="none" anchor="ctr"/>
            <a:lstStyle/>
            <a:p>
              <a:endParaRPr lang="en-US"/>
            </a:p>
          </p:txBody>
        </p:sp>
        <p:grpSp>
          <p:nvGrpSpPr>
            <p:cNvPr id="2174" name="Group 38"/>
            <p:cNvGrpSpPr>
              <a:grpSpLocks/>
            </p:cNvGrpSpPr>
            <p:nvPr/>
          </p:nvGrpSpPr>
          <p:grpSpPr bwMode="auto">
            <a:xfrm>
              <a:off x="2928" y="1000"/>
              <a:ext cx="780" cy="728"/>
              <a:chOff x="1104" y="1428"/>
              <a:chExt cx="780" cy="728"/>
            </a:xfrm>
          </p:grpSpPr>
          <p:sp>
            <p:nvSpPr>
              <p:cNvPr id="2182" name="Text Box 39"/>
              <p:cNvSpPr txBox="1">
                <a:spLocks noChangeArrowheads="1"/>
              </p:cNvSpPr>
              <p:nvPr/>
            </p:nvSpPr>
            <p:spPr bwMode="auto">
              <a:xfrm>
                <a:off x="1104" y="1428"/>
                <a:ext cx="780" cy="728"/>
              </a:xfrm>
              <a:prstGeom prst="rect">
                <a:avLst/>
              </a:prstGeom>
              <a:solidFill>
                <a:srgbClr val="0099CC"/>
              </a:solidFill>
              <a:ln w="9525">
                <a:noFill/>
                <a:miter lim="800000"/>
                <a:headEnd/>
                <a:tailEnd/>
              </a:ln>
            </p:spPr>
            <p:txBody>
              <a:bodyPr>
                <a:spAutoFit/>
              </a:bodyPr>
              <a:lstStyle/>
              <a:p>
                <a:pPr algn="ctr" eaLnBrk="0" hangingPunct="0"/>
                <a:r>
                  <a:rPr lang="es-ES_tradnl" sz="1400" b="1">
                    <a:solidFill>
                      <a:srgbClr val="FFFFFF"/>
                    </a:solidFill>
                    <a:latin typeface="Times New Roman" pitchFamily="18" charset="0"/>
                  </a:rPr>
                  <a:t>PC - </a:t>
                </a:r>
              </a:p>
              <a:p>
                <a:pPr algn="ctr" eaLnBrk="0" hangingPunct="0"/>
                <a:r>
                  <a:rPr lang="es-ES_tradnl" sz="1400" b="1">
                    <a:solidFill>
                      <a:srgbClr val="FFFFFF"/>
                    </a:solidFill>
                    <a:latin typeface="Times New Roman" pitchFamily="18" charset="0"/>
                  </a:rPr>
                  <a:t>APLICAC.</a:t>
                </a:r>
              </a:p>
              <a:p>
                <a:pPr algn="ctr" eaLnBrk="0" hangingPunct="0"/>
                <a:r>
                  <a:rPr lang="es-ES_tradnl" sz="1400" b="1">
                    <a:solidFill>
                      <a:srgbClr val="FFFFFF"/>
                    </a:solidFill>
                    <a:latin typeface="Times New Roman" pitchFamily="18" charset="0"/>
                  </a:rPr>
                  <a:t>ENVIWIN</a:t>
                </a:r>
              </a:p>
              <a:p>
                <a:pPr algn="ctr" eaLnBrk="0" hangingPunct="0"/>
                <a:endParaRPr lang="es-ES_tradnl" sz="1400" b="1">
                  <a:solidFill>
                    <a:srgbClr val="FFFFFF"/>
                  </a:solidFill>
                  <a:latin typeface="Times New Roman" pitchFamily="18" charset="0"/>
                </a:endParaRPr>
              </a:p>
              <a:p>
                <a:pPr algn="ctr" eaLnBrk="0" hangingPunct="0"/>
                <a:endParaRPr lang="es-ES_tradnl" sz="1400" b="1">
                  <a:solidFill>
                    <a:srgbClr val="FFFFFF"/>
                  </a:solidFill>
                  <a:latin typeface="Times New Roman" pitchFamily="18" charset="0"/>
                </a:endParaRPr>
              </a:p>
            </p:txBody>
          </p:sp>
          <p:sp>
            <p:nvSpPr>
              <p:cNvPr id="2183" name="Line 40"/>
              <p:cNvSpPr>
                <a:spLocks noChangeShapeType="1"/>
              </p:cNvSpPr>
              <p:nvPr/>
            </p:nvSpPr>
            <p:spPr bwMode="auto">
              <a:xfrm>
                <a:off x="1104" y="2016"/>
                <a:ext cx="768" cy="0"/>
              </a:xfrm>
              <a:prstGeom prst="line">
                <a:avLst/>
              </a:prstGeom>
              <a:noFill/>
              <a:ln w="28575">
                <a:solidFill>
                  <a:srgbClr val="336699"/>
                </a:solidFill>
                <a:round/>
                <a:headEnd/>
                <a:tailEnd/>
              </a:ln>
            </p:spPr>
            <p:txBody>
              <a:bodyPr wrap="none" anchor="ctr"/>
              <a:lstStyle/>
              <a:p>
                <a:endParaRPr lang="en-US"/>
              </a:p>
            </p:txBody>
          </p:sp>
        </p:grpSp>
        <p:grpSp>
          <p:nvGrpSpPr>
            <p:cNvPr id="2175" name="Group 41"/>
            <p:cNvGrpSpPr>
              <a:grpSpLocks/>
            </p:cNvGrpSpPr>
            <p:nvPr/>
          </p:nvGrpSpPr>
          <p:grpSpPr bwMode="auto">
            <a:xfrm>
              <a:off x="2400" y="1096"/>
              <a:ext cx="520" cy="384"/>
              <a:chOff x="4176" y="1920"/>
              <a:chExt cx="480" cy="384"/>
            </a:xfrm>
          </p:grpSpPr>
          <p:sp>
            <p:nvSpPr>
              <p:cNvPr id="2180" name="Text Box 42"/>
              <p:cNvSpPr txBox="1">
                <a:spLocks noChangeArrowheads="1"/>
              </p:cNvSpPr>
              <p:nvPr/>
            </p:nvSpPr>
            <p:spPr bwMode="auto">
              <a:xfrm>
                <a:off x="4320" y="1920"/>
                <a:ext cx="336" cy="288"/>
              </a:xfrm>
              <a:prstGeom prst="rect">
                <a:avLst/>
              </a:prstGeom>
              <a:noFill/>
              <a:ln w="9525">
                <a:noFill/>
                <a:miter lim="800000"/>
                <a:headEnd/>
                <a:tailEnd/>
              </a:ln>
            </p:spPr>
            <p:txBody>
              <a:bodyPr>
                <a:spAutoFit/>
              </a:bodyPr>
              <a:lstStyle/>
              <a:p>
                <a:pPr eaLnBrk="0" hangingPunct="0">
                  <a:spcBef>
                    <a:spcPct val="50000"/>
                  </a:spcBef>
                </a:pPr>
                <a:endParaRPr lang="en-US" b="1">
                  <a:solidFill>
                    <a:srgbClr val="FFFFFF"/>
                  </a:solidFill>
                  <a:latin typeface="Times New Roman" pitchFamily="18" charset="0"/>
                </a:endParaRPr>
              </a:p>
            </p:txBody>
          </p:sp>
          <p:sp>
            <p:nvSpPr>
              <p:cNvPr id="2181" name="AutoShape 43"/>
              <p:cNvSpPr>
                <a:spLocks noChangeArrowheads="1"/>
              </p:cNvSpPr>
              <p:nvPr/>
            </p:nvSpPr>
            <p:spPr bwMode="auto">
              <a:xfrm>
                <a:off x="4176" y="2160"/>
                <a:ext cx="480" cy="144"/>
              </a:xfrm>
              <a:prstGeom prst="leftRightArrow">
                <a:avLst>
                  <a:gd name="adj1" fmla="val 50000"/>
                  <a:gd name="adj2" fmla="val 66667"/>
                </a:avLst>
              </a:prstGeom>
              <a:solidFill>
                <a:srgbClr val="FFFF00"/>
              </a:solidFill>
              <a:ln w="9525">
                <a:noFill/>
                <a:miter lim="800000"/>
                <a:headEnd/>
                <a:tailEnd/>
              </a:ln>
            </p:spPr>
            <p:txBody>
              <a:bodyPr wrap="none" anchor="ctr"/>
              <a:lstStyle/>
              <a:p>
                <a:endParaRPr lang="en-US">
                  <a:latin typeface="Times New Roman" pitchFamily="18" charset="0"/>
                </a:endParaRPr>
              </a:p>
            </p:txBody>
          </p:sp>
        </p:grpSp>
        <p:graphicFrame>
          <p:nvGraphicFramePr>
            <p:cNvPr id="2123" name="Object 75"/>
            <p:cNvGraphicFramePr>
              <a:graphicFrameLocks noChangeAspect="1"/>
            </p:cNvGraphicFramePr>
            <p:nvPr/>
          </p:nvGraphicFramePr>
          <p:xfrm>
            <a:off x="2544" y="1006"/>
            <a:ext cx="363" cy="378"/>
          </p:xfrm>
          <a:graphic>
            <a:graphicData uri="http://schemas.openxmlformats.org/presentationml/2006/ole">
              <p:oleObj spid="_x0000_s2123" name="Imagen de mapa de bits" r:id="rId4" imgW="175342" imgH="197974" progId="PBrush">
                <p:embed/>
              </p:oleObj>
            </a:graphicData>
          </a:graphic>
        </p:graphicFrame>
        <p:grpSp>
          <p:nvGrpSpPr>
            <p:cNvPr id="2176" name="Group 45"/>
            <p:cNvGrpSpPr>
              <a:grpSpLocks/>
            </p:cNvGrpSpPr>
            <p:nvPr/>
          </p:nvGrpSpPr>
          <p:grpSpPr bwMode="auto">
            <a:xfrm>
              <a:off x="1872" y="960"/>
              <a:ext cx="552" cy="712"/>
              <a:chOff x="156" y="1032"/>
              <a:chExt cx="600" cy="712"/>
            </a:xfrm>
          </p:grpSpPr>
          <p:sp>
            <p:nvSpPr>
              <p:cNvPr id="2177" name="Text Box 46"/>
              <p:cNvSpPr txBox="1">
                <a:spLocks noChangeArrowheads="1"/>
              </p:cNvSpPr>
              <p:nvPr/>
            </p:nvSpPr>
            <p:spPr bwMode="auto">
              <a:xfrm>
                <a:off x="240" y="1032"/>
                <a:ext cx="516" cy="600"/>
              </a:xfrm>
              <a:prstGeom prst="rect">
                <a:avLst/>
              </a:prstGeom>
              <a:solidFill>
                <a:schemeClr val="bg1"/>
              </a:solidFill>
              <a:ln w="9525">
                <a:solidFill>
                  <a:srgbClr val="FF9900"/>
                </a:solidFill>
                <a:miter lim="800000"/>
                <a:headEnd/>
                <a:tailEnd/>
              </a:ln>
            </p:spPr>
            <p:txBody>
              <a:bodyPr>
                <a:spAutoFit/>
              </a:bodyPr>
              <a:lstStyle/>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p:txBody>
          </p:sp>
          <p:sp>
            <p:nvSpPr>
              <p:cNvPr id="2178" name="Text Box 47"/>
              <p:cNvSpPr txBox="1">
                <a:spLocks noChangeArrowheads="1"/>
              </p:cNvSpPr>
              <p:nvPr/>
            </p:nvSpPr>
            <p:spPr bwMode="auto">
              <a:xfrm>
                <a:off x="204" y="1080"/>
                <a:ext cx="516" cy="600"/>
              </a:xfrm>
              <a:prstGeom prst="rect">
                <a:avLst/>
              </a:prstGeom>
              <a:solidFill>
                <a:schemeClr val="bg1"/>
              </a:solidFill>
              <a:ln w="9525">
                <a:solidFill>
                  <a:srgbClr val="FF9900"/>
                </a:solidFill>
                <a:miter lim="800000"/>
                <a:headEnd/>
                <a:tailEnd/>
              </a:ln>
            </p:spPr>
            <p:txBody>
              <a:bodyPr>
                <a:spAutoFit/>
              </a:bodyPr>
              <a:lstStyle/>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p:txBody>
          </p:sp>
          <p:sp>
            <p:nvSpPr>
              <p:cNvPr id="2179" name="Text Box 48"/>
              <p:cNvSpPr txBox="1">
                <a:spLocks noChangeArrowheads="1"/>
              </p:cNvSpPr>
              <p:nvPr/>
            </p:nvSpPr>
            <p:spPr bwMode="auto">
              <a:xfrm>
                <a:off x="156" y="1144"/>
                <a:ext cx="515" cy="600"/>
              </a:xfrm>
              <a:prstGeom prst="rect">
                <a:avLst/>
              </a:prstGeom>
              <a:solidFill>
                <a:schemeClr val="bg1"/>
              </a:solidFill>
              <a:ln w="9525">
                <a:solidFill>
                  <a:srgbClr val="FF9900"/>
                </a:solidFill>
                <a:miter lim="800000"/>
                <a:headEnd/>
                <a:tailEnd/>
              </a:ln>
            </p:spPr>
            <p:txBody>
              <a:bodyPr>
                <a:spAutoFit/>
              </a:bodyPr>
              <a:lstStyle/>
              <a:p>
                <a:pPr eaLnBrk="0" hangingPunct="0"/>
                <a:r>
                  <a:rPr lang="es-ES_tradnl" sz="1400" b="1">
                    <a:solidFill>
                      <a:schemeClr val="accent2"/>
                    </a:solidFill>
                    <a:latin typeface="Times New Roman" pitchFamily="18" charset="0"/>
                  </a:rPr>
                  <a:t>DECL.</a:t>
                </a:r>
              </a:p>
              <a:p>
                <a:pPr eaLnBrk="0" hangingPunct="0"/>
                <a:r>
                  <a:rPr lang="es-ES_tradnl" sz="1400" b="1">
                    <a:solidFill>
                      <a:schemeClr val="accent2"/>
                    </a:solidFill>
                    <a:latin typeface="Times New Roman" pitchFamily="18" charset="0"/>
                  </a:rPr>
                  <a:t>CÓD.</a:t>
                </a:r>
              </a:p>
              <a:p>
                <a:pPr eaLnBrk="0" hangingPunct="0"/>
                <a:r>
                  <a:rPr lang="es-ES_tradnl" sz="1400" b="1">
                    <a:solidFill>
                      <a:schemeClr val="accent2"/>
                    </a:solidFill>
                    <a:latin typeface="Times New Roman" pitchFamily="18" charset="0"/>
                  </a:rPr>
                  <a:t>PDF-417</a:t>
                </a:r>
              </a:p>
            </p:txBody>
          </p:sp>
        </p:grpSp>
      </p:grpSp>
      <p:grpSp>
        <p:nvGrpSpPr>
          <p:cNvPr id="2133" name="Group 49"/>
          <p:cNvGrpSpPr>
            <a:grpSpLocks/>
          </p:cNvGrpSpPr>
          <p:nvPr/>
        </p:nvGrpSpPr>
        <p:grpSpPr bwMode="auto">
          <a:xfrm>
            <a:off x="228600" y="3962400"/>
            <a:ext cx="3429000" cy="2819400"/>
            <a:chOff x="144" y="2496"/>
            <a:chExt cx="2160" cy="1776"/>
          </a:xfrm>
        </p:grpSpPr>
        <p:pic>
          <p:nvPicPr>
            <p:cNvPr id="2171" name="Picture 50" descr="C:\Archivos de programa\Archivos comunes\Microsoft Shared\Clipart\cagcat50\BD04918_.WMF"/>
            <p:cNvPicPr>
              <a:picLocks noChangeAspect="1" noChangeArrowheads="1"/>
            </p:cNvPicPr>
            <p:nvPr/>
          </p:nvPicPr>
          <p:blipFill>
            <a:blip r:embed="rId5"/>
            <a:srcRect/>
            <a:stretch>
              <a:fillRect/>
            </a:stretch>
          </p:blipFill>
          <p:spPr bwMode="auto">
            <a:xfrm>
              <a:off x="144" y="3657"/>
              <a:ext cx="624" cy="615"/>
            </a:xfrm>
            <a:prstGeom prst="rect">
              <a:avLst/>
            </a:prstGeom>
            <a:noFill/>
            <a:ln w="9525">
              <a:solidFill>
                <a:srgbClr val="FF3300"/>
              </a:solidFill>
              <a:miter lim="800000"/>
              <a:headEnd/>
              <a:tailEnd/>
            </a:ln>
          </p:spPr>
        </p:pic>
        <p:sp>
          <p:nvSpPr>
            <p:cNvPr id="2172" name="Line 51"/>
            <p:cNvSpPr>
              <a:spLocks noChangeShapeType="1"/>
            </p:cNvSpPr>
            <p:nvPr/>
          </p:nvSpPr>
          <p:spPr bwMode="auto">
            <a:xfrm flipV="1">
              <a:off x="768" y="2496"/>
              <a:ext cx="1536" cy="1488"/>
            </a:xfrm>
            <a:prstGeom prst="line">
              <a:avLst/>
            </a:prstGeom>
            <a:noFill/>
            <a:ln w="28575">
              <a:solidFill>
                <a:srgbClr val="FF3300"/>
              </a:solidFill>
              <a:round/>
              <a:headEnd/>
              <a:tailEnd type="triangle" w="med" len="med"/>
            </a:ln>
          </p:spPr>
          <p:txBody>
            <a:bodyPr wrap="none" anchor="ctr"/>
            <a:lstStyle/>
            <a:p>
              <a:endParaRPr lang="en-US"/>
            </a:p>
          </p:txBody>
        </p:sp>
      </p:grpSp>
      <p:grpSp>
        <p:nvGrpSpPr>
          <p:cNvPr id="2134" name="Group 52"/>
          <p:cNvGrpSpPr>
            <a:grpSpLocks/>
          </p:cNvGrpSpPr>
          <p:nvPr/>
        </p:nvGrpSpPr>
        <p:grpSpPr bwMode="auto">
          <a:xfrm>
            <a:off x="5943600" y="2743200"/>
            <a:ext cx="2919413" cy="914400"/>
            <a:chOff x="3744" y="1728"/>
            <a:chExt cx="1839" cy="576"/>
          </a:xfrm>
        </p:grpSpPr>
        <p:sp>
          <p:nvSpPr>
            <p:cNvPr id="2167" name="Line 53"/>
            <p:cNvSpPr>
              <a:spLocks noChangeShapeType="1"/>
            </p:cNvSpPr>
            <p:nvPr/>
          </p:nvSpPr>
          <p:spPr bwMode="auto">
            <a:xfrm flipH="1">
              <a:off x="3744" y="2064"/>
              <a:ext cx="912" cy="192"/>
            </a:xfrm>
            <a:prstGeom prst="line">
              <a:avLst/>
            </a:prstGeom>
            <a:noFill/>
            <a:ln w="28575">
              <a:solidFill>
                <a:srgbClr val="FF3300"/>
              </a:solidFill>
              <a:round/>
              <a:headEnd/>
              <a:tailEnd type="triangle" w="med" len="med"/>
            </a:ln>
          </p:spPr>
          <p:txBody>
            <a:bodyPr wrap="none" anchor="ctr"/>
            <a:lstStyle/>
            <a:p>
              <a:endParaRPr lang="en-US"/>
            </a:p>
          </p:txBody>
        </p:sp>
        <p:grpSp>
          <p:nvGrpSpPr>
            <p:cNvPr id="2168" name="Group 54"/>
            <p:cNvGrpSpPr>
              <a:grpSpLocks/>
            </p:cNvGrpSpPr>
            <p:nvPr/>
          </p:nvGrpSpPr>
          <p:grpSpPr bwMode="auto">
            <a:xfrm>
              <a:off x="4656" y="1728"/>
              <a:ext cx="927" cy="576"/>
              <a:chOff x="4704" y="2256"/>
              <a:chExt cx="927" cy="576"/>
            </a:xfrm>
          </p:grpSpPr>
          <p:sp>
            <p:nvSpPr>
              <p:cNvPr id="2169" name="Oval 55"/>
              <p:cNvSpPr>
                <a:spLocks noChangeArrowheads="1"/>
              </p:cNvSpPr>
              <p:nvPr/>
            </p:nvSpPr>
            <p:spPr bwMode="auto">
              <a:xfrm>
                <a:off x="4704" y="2256"/>
                <a:ext cx="927" cy="576"/>
              </a:xfrm>
              <a:prstGeom prst="ellipse">
                <a:avLst/>
              </a:prstGeom>
              <a:solidFill>
                <a:srgbClr val="99CC00"/>
              </a:solidFill>
              <a:ln w="9525">
                <a:solidFill>
                  <a:schemeClr val="tx1"/>
                </a:solidFill>
                <a:round/>
                <a:headEnd/>
                <a:tailEnd/>
              </a:ln>
            </p:spPr>
            <p:txBody>
              <a:bodyPr wrap="none" anchor="ctr"/>
              <a:lstStyle/>
              <a:p>
                <a:endParaRPr lang="en-US">
                  <a:latin typeface="Times New Roman" pitchFamily="18" charset="0"/>
                </a:endParaRPr>
              </a:p>
            </p:txBody>
          </p:sp>
          <p:sp>
            <p:nvSpPr>
              <p:cNvPr id="2170" name="Text Box 56"/>
              <p:cNvSpPr txBox="1">
                <a:spLocks noChangeArrowheads="1"/>
              </p:cNvSpPr>
              <p:nvPr/>
            </p:nvSpPr>
            <p:spPr bwMode="auto">
              <a:xfrm>
                <a:off x="4800" y="2400"/>
                <a:ext cx="730" cy="326"/>
              </a:xfrm>
              <a:prstGeom prst="rect">
                <a:avLst/>
              </a:prstGeom>
              <a:solidFill>
                <a:srgbClr val="99CC00"/>
              </a:solidFill>
              <a:ln w="9525">
                <a:noFill/>
                <a:miter lim="800000"/>
                <a:headEnd/>
                <a:tailEnd/>
              </a:ln>
            </p:spPr>
            <p:txBody>
              <a:bodyPr>
                <a:spAutoFit/>
              </a:bodyPr>
              <a:lstStyle/>
              <a:p>
                <a:pPr algn="ctr" eaLnBrk="0" hangingPunct="0">
                  <a:spcBef>
                    <a:spcPct val="50000"/>
                  </a:spcBef>
                </a:pPr>
                <a:r>
                  <a:rPr lang="es-ES_tradnl" sz="1400" b="1">
                    <a:solidFill>
                      <a:srgbClr val="FFFFFF"/>
                    </a:solidFill>
                    <a:latin typeface="Times New Roman" pitchFamily="18" charset="0"/>
                  </a:rPr>
                  <a:t>INTERNET WEB</a:t>
                </a:r>
              </a:p>
            </p:txBody>
          </p:sp>
        </p:grpSp>
      </p:grpSp>
      <p:grpSp>
        <p:nvGrpSpPr>
          <p:cNvPr id="2135" name="Group 57"/>
          <p:cNvGrpSpPr>
            <a:grpSpLocks/>
          </p:cNvGrpSpPr>
          <p:nvPr/>
        </p:nvGrpSpPr>
        <p:grpSpPr bwMode="auto">
          <a:xfrm>
            <a:off x="228600" y="1582738"/>
            <a:ext cx="4038600" cy="1998662"/>
            <a:chOff x="144" y="997"/>
            <a:chExt cx="2544" cy="1259"/>
          </a:xfrm>
        </p:grpSpPr>
        <p:sp>
          <p:nvSpPr>
            <p:cNvPr id="2156" name="AutoShape 58"/>
            <p:cNvSpPr>
              <a:spLocks noChangeArrowheads="1"/>
            </p:cNvSpPr>
            <p:nvPr/>
          </p:nvSpPr>
          <p:spPr bwMode="auto">
            <a:xfrm>
              <a:off x="768" y="1584"/>
              <a:ext cx="912" cy="96"/>
            </a:xfrm>
            <a:prstGeom prst="parallelogram">
              <a:avLst>
                <a:gd name="adj" fmla="val 237500"/>
              </a:avLst>
            </a:prstGeom>
            <a:solidFill>
              <a:srgbClr val="669900"/>
            </a:solidFill>
            <a:ln w="9525">
              <a:noFill/>
              <a:miter lim="800000"/>
              <a:headEnd/>
              <a:tailEnd/>
            </a:ln>
          </p:spPr>
          <p:txBody>
            <a:bodyPr>
              <a:spAutoFit/>
            </a:bodyPr>
            <a:lstStyle/>
            <a:p>
              <a:endParaRPr lang="en-US">
                <a:latin typeface="Times New Roman" pitchFamily="18" charset="0"/>
              </a:endParaRPr>
            </a:p>
          </p:txBody>
        </p:sp>
        <p:grpSp>
          <p:nvGrpSpPr>
            <p:cNvPr id="2157" name="Group 59"/>
            <p:cNvGrpSpPr>
              <a:grpSpLocks/>
            </p:cNvGrpSpPr>
            <p:nvPr/>
          </p:nvGrpSpPr>
          <p:grpSpPr bwMode="auto">
            <a:xfrm>
              <a:off x="144" y="997"/>
              <a:ext cx="2544" cy="1259"/>
              <a:chOff x="144" y="997"/>
              <a:chExt cx="2544" cy="1259"/>
            </a:xfrm>
          </p:grpSpPr>
          <p:sp>
            <p:nvSpPr>
              <p:cNvPr id="2158" name="Line 60"/>
              <p:cNvSpPr>
                <a:spLocks noChangeShapeType="1"/>
              </p:cNvSpPr>
              <p:nvPr/>
            </p:nvSpPr>
            <p:spPr bwMode="auto">
              <a:xfrm>
                <a:off x="1440" y="1632"/>
                <a:ext cx="1248" cy="624"/>
              </a:xfrm>
              <a:prstGeom prst="line">
                <a:avLst/>
              </a:prstGeom>
              <a:noFill/>
              <a:ln w="28575">
                <a:solidFill>
                  <a:srgbClr val="FF3300"/>
                </a:solidFill>
                <a:round/>
                <a:headEnd/>
                <a:tailEnd type="triangle" w="med" len="med"/>
              </a:ln>
            </p:spPr>
            <p:txBody>
              <a:bodyPr wrap="none" anchor="ctr"/>
              <a:lstStyle/>
              <a:p>
                <a:endParaRPr lang="en-US"/>
              </a:p>
            </p:txBody>
          </p:sp>
          <p:grpSp>
            <p:nvGrpSpPr>
              <p:cNvPr id="2159" name="Group 61"/>
              <p:cNvGrpSpPr>
                <a:grpSpLocks/>
              </p:cNvGrpSpPr>
              <p:nvPr/>
            </p:nvGrpSpPr>
            <p:grpSpPr bwMode="auto">
              <a:xfrm>
                <a:off x="144" y="997"/>
                <a:ext cx="528" cy="683"/>
                <a:chOff x="156" y="1032"/>
                <a:chExt cx="600" cy="927"/>
              </a:xfrm>
            </p:grpSpPr>
            <p:sp>
              <p:nvSpPr>
                <p:cNvPr id="2164" name="Text Box 62"/>
                <p:cNvSpPr txBox="1">
                  <a:spLocks noChangeArrowheads="1"/>
                </p:cNvSpPr>
                <p:nvPr/>
              </p:nvSpPr>
              <p:spPr bwMode="auto">
                <a:xfrm>
                  <a:off x="240" y="1032"/>
                  <a:ext cx="516" cy="814"/>
                </a:xfrm>
                <a:prstGeom prst="rect">
                  <a:avLst/>
                </a:prstGeom>
                <a:solidFill>
                  <a:schemeClr val="bg1"/>
                </a:solidFill>
                <a:ln w="9525">
                  <a:solidFill>
                    <a:srgbClr val="FF9900"/>
                  </a:solidFill>
                  <a:miter lim="800000"/>
                  <a:headEnd/>
                  <a:tailEnd/>
                </a:ln>
              </p:spPr>
              <p:txBody>
                <a:bodyPr>
                  <a:spAutoFit/>
                </a:bodyPr>
                <a:lstStyle/>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p:txBody>
            </p:sp>
            <p:sp>
              <p:nvSpPr>
                <p:cNvPr id="2165" name="Text Box 63"/>
                <p:cNvSpPr txBox="1">
                  <a:spLocks noChangeArrowheads="1"/>
                </p:cNvSpPr>
                <p:nvPr/>
              </p:nvSpPr>
              <p:spPr bwMode="auto">
                <a:xfrm>
                  <a:off x="204" y="1080"/>
                  <a:ext cx="516" cy="814"/>
                </a:xfrm>
                <a:prstGeom prst="rect">
                  <a:avLst/>
                </a:prstGeom>
                <a:solidFill>
                  <a:schemeClr val="bg1"/>
                </a:solidFill>
                <a:ln w="9525">
                  <a:solidFill>
                    <a:srgbClr val="FF9900"/>
                  </a:solidFill>
                  <a:miter lim="800000"/>
                  <a:headEnd/>
                  <a:tailEnd/>
                </a:ln>
              </p:spPr>
              <p:txBody>
                <a:bodyPr>
                  <a:spAutoFit/>
                </a:bodyPr>
                <a:lstStyle/>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p:txBody>
            </p:sp>
            <p:sp>
              <p:nvSpPr>
                <p:cNvPr id="2166" name="Text Box 64"/>
                <p:cNvSpPr txBox="1">
                  <a:spLocks noChangeArrowheads="1"/>
                </p:cNvSpPr>
                <p:nvPr/>
              </p:nvSpPr>
              <p:spPr bwMode="auto">
                <a:xfrm>
                  <a:off x="156" y="1145"/>
                  <a:ext cx="516" cy="814"/>
                </a:xfrm>
                <a:prstGeom prst="rect">
                  <a:avLst/>
                </a:prstGeom>
                <a:solidFill>
                  <a:schemeClr val="bg1"/>
                </a:solidFill>
                <a:ln w="9525">
                  <a:solidFill>
                    <a:srgbClr val="FF9900"/>
                  </a:solidFill>
                  <a:miter lim="800000"/>
                  <a:headEnd/>
                  <a:tailEnd/>
                </a:ln>
              </p:spPr>
              <p:txBody>
                <a:bodyPr>
                  <a:spAutoFit/>
                </a:bodyPr>
                <a:lstStyle/>
                <a:p>
                  <a:pPr eaLnBrk="0" hangingPunct="0"/>
                  <a:r>
                    <a:rPr lang="es-ES_tradnl" sz="1400" b="1">
                      <a:solidFill>
                        <a:schemeClr val="accent2"/>
                      </a:solidFill>
                      <a:latin typeface="Times New Roman" pitchFamily="18" charset="0"/>
                    </a:rPr>
                    <a:t>Decl.</a:t>
                  </a: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a:p>
                  <a:pPr eaLnBrk="0" hangingPunct="0"/>
                  <a:endParaRPr lang="es-ES_tradnl" sz="1400" b="1">
                    <a:solidFill>
                      <a:schemeClr val="accent2"/>
                    </a:solidFill>
                    <a:latin typeface="Times New Roman" pitchFamily="18" charset="0"/>
                  </a:endParaRPr>
                </a:p>
              </p:txBody>
            </p:sp>
          </p:grpSp>
          <p:sp>
            <p:nvSpPr>
              <p:cNvPr id="2160" name="Text Box 65"/>
              <p:cNvSpPr txBox="1">
                <a:spLocks noChangeArrowheads="1"/>
              </p:cNvSpPr>
              <p:nvPr/>
            </p:nvSpPr>
            <p:spPr bwMode="auto">
              <a:xfrm>
                <a:off x="1008" y="997"/>
                <a:ext cx="672" cy="594"/>
              </a:xfrm>
              <a:prstGeom prst="rect">
                <a:avLst/>
              </a:prstGeom>
              <a:solidFill>
                <a:srgbClr val="669900"/>
              </a:solidFill>
              <a:ln w="9525">
                <a:noFill/>
                <a:miter lim="800000"/>
                <a:headEnd/>
                <a:tailEnd/>
              </a:ln>
            </p:spPr>
            <p:txBody>
              <a:bodyPr>
                <a:spAutoFit/>
              </a:bodyPr>
              <a:lstStyle/>
              <a:p>
                <a:pPr algn="ctr" eaLnBrk="0" hangingPunct="0"/>
                <a:endParaRPr lang="es-ES_tradnl" sz="1400" b="1">
                  <a:solidFill>
                    <a:srgbClr val="FFFFFF"/>
                  </a:solidFill>
                  <a:latin typeface="Times New Roman" pitchFamily="18" charset="0"/>
                </a:endParaRPr>
              </a:p>
              <a:p>
                <a:pPr algn="ctr" eaLnBrk="0" hangingPunct="0"/>
                <a:r>
                  <a:rPr lang="es-ES_tradnl" sz="1400" b="1">
                    <a:solidFill>
                      <a:srgbClr val="FFFFFF"/>
                    </a:solidFill>
                    <a:latin typeface="Times New Roman" pitchFamily="18" charset="0"/>
                  </a:rPr>
                  <a:t>Terminal</a:t>
                </a:r>
              </a:p>
              <a:p>
                <a:pPr algn="ctr" eaLnBrk="0" hangingPunct="0"/>
                <a:r>
                  <a:rPr lang="es-ES_tradnl" sz="1400" b="1">
                    <a:solidFill>
                      <a:srgbClr val="FFFFFF"/>
                    </a:solidFill>
                    <a:latin typeface="Times New Roman" pitchFamily="18" charset="0"/>
                  </a:rPr>
                  <a:t>3270</a:t>
                </a:r>
              </a:p>
              <a:p>
                <a:pPr eaLnBrk="0" hangingPunct="0"/>
                <a:endParaRPr lang="es-ES_tradnl" sz="1400">
                  <a:solidFill>
                    <a:srgbClr val="FFFFFF"/>
                  </a:solidFill>
                  <a:latin typeface="Times New Roman" pitchFamily="18" charset="0"/>
                </a:endParaRPr>
              </a:p>
            </p:txBody>
          </p:sp>
          <p:grpSp>
            <p:nvGrpSpPr>
              <p:cNvPr id="2161" name="Group 66"/>
              <p:cNvGrpSpPr>
                <a:grpSpLocks/>
              </p:cNvGrpSpPr>
              <p:nvPr/>
            </p:nvGrpSpPr>
            <p:grpSpPr bwMode="auto">
              <a:xfrm>
                <a:off x="672" y="1093"/>
                <a:ext cx="384" cy="336"/>
                <a:chOff x="4176" y="1920"/>
                <a:chExt cx="480" cy="384"/>
              </a:xfrm>
            </p:grpSpPr>
            <p:sp>
              <p:nvSpPr>
                <p:cNvPr id="2162" name="Text Box 67"/>
                <p:cNvSpPr txBox="1">
                  <a:spLocks noChangeArrowheads="1"/>
                </p:cNvSpPr>
                <p:nvPr/>
              </p:nvSpPr>
              <p:spPr bwMode="auto">
                <a:xfrm>
                  <a:off x="4320" y="1920"/>
                  <a:ext cx="336" cy="329"/>
                </a:xfrm>
                <a:prstGeom prst="rect">
                  <a:avLst/>
                </a:prstGeom>
                <a:noFill/>
                <a:ln w="9525">
                  <a:noFill/>
                  <a:miter lim="800000"/>
                  <a:headEnd/>
                  <a:tailEnd/>
                </a:ln>
              </p:spPr>
              <p:txBody>
                <a:bodyPr>
                  <a:spAutoFit/>
                </a:bodyPr>
                <a:lstStyle/>
                <a:p>
                  <a:pPr eaLnBrk="0" hangingPunct="0">
                    <a:spcBef>
                      <a:spcPct val="50000"/>
                    </a:spcBef>
                  </a:pPr>
                  <a:endParaRPr lang="en-US" b="1">
                    <a:solidFill>
                      <a:srgbClr val="FFFFFF"/>
                    </a:solidFill>
                    <a:latin typeface="Times New Roman" pitchFamily="18" charset="0"/>
                  </a:endParaRPr>
                </a:p>
              </p:txBody>
            </p:sp>
            <p:sp>
              <p:nvSpPr>
                <p:cNvPr id="2163" name="AutoShape 68"/>
                <p:cNvSpPr>
                  <a:spLocks noChangeArrowheads="1"/>
                </p:cNvSpPr>
                <p:nvPr/>
              </p:nvSpPr>
              <p:spPr bwMode="auto">
                <a:xfrm>
                  <a:off x="4176" y="2160"/>
                  <a:ext cx="480" cy="144"/>
                </a:xfrm>
                <a:prstGeom prst="leftRightArrow">
                  <a:avLst>
                    <a:gd name="adj1" fmla="val 50000"/>
                    <a:gd name="adj2" fmla="val 66667"/>
                  </a:avLst>
                </a:prstGeom>
                <a:solidFill>
                  <a:srgbClr val="FFFF00"/>
                </a:solidFill>
                <a:ln w="9525">
                  <a:noFill/>
                  <a:miter lim="800000"/>
                  <a:headEnd/>
                  <a:tailEnd/>
                </a:ln>
              </p:spPr>
              <p:txBody>
                <a:bodyPr wrap="none" anchor="ctr"/>
                <a:lstStyle/>
                <a:p>
                  <a:endParaRPr lang="en-US">
                    <a:latin typeface="Times New Roman" pitchFamily="18" charset="0"/>
                  </a:endParaRPr>
                </a:p>
              </p:txBody>
            </p:sp>
          </p:grpSp>
        </p:grpSp>
      </p:grpSp>
      <p:sp>
        <p:nvSpPr>
          <p:cNvPr id="2136" name="Text Box 69"/>
          <p:cNvSpPr txBox="1">
            <a:spLocks noChangeArrowheads="1"/>
          </p:cNvSpPr>
          <p:nvPr/>
        </p:nvSpPr>
        <p:spPr bwMode="auto">
          <a:xfrm>
            <a:off x="1371600" y="3200400"/>
            <a:ext cx="1371600" cy="244475"/>
          </a:xfrm>
          <a:prstGeom prst="rect">
            <a:avLst/>
          </a:prstGeom>
          <a:noFill/>
          <a:ln w="9525">
            <a:noFill/>
            <a:miter lim="800000"/>
            <a:headEnd/>
            <a:tailEnd/>
          </a:ln>
        </p:spPr>
        <p:txBody>
          <a:bodyPr>
            <a:spAutoFit/>
          </a:bodyPr>
          <a:lstStyle/>
          <a:p>
            <a:pPr algn="ctr" eaLnBrk="0" hangingPunct="0">
              <a:spcBef>
                <a:spcPct val="50000"/>
              </a:spcBef>
            </a:pPr>
            <a:endParaRPr lang="en-US" sz="1000">
              <a:latin typeface="Times New Roman" pitchFamily="18" charset="0"/>
            </a:endParaRPr>
          </a:p>
        </p:txBody>
      </p:sp>
      <p:grpSp>
        <p:nvGrpSpPr>
          <p:cNvPr id="2137" name="Group 70"/>
          <p:cNvGrpSpPr>
            <a:grpSpLocks/>
          </p:cNvGrpSpPr>
          <p:nvPr/>
        </p:nvGrpSpPr>
        <p:grpSpPr bwMode="auto">
          <a:xfrm>
            <a:off x="228600" y="2743200"/>
            <a:ext cx="3124200" cy="1600200"/>
            <a:chOff x="144" y="1728"/>
            <a:chExt cx="1968" cy="1008"/>
          </a:xfrm>
        </p:grpSpPr>
        <p:graphicFrame>
          <p:nvGraphicFramePr>
            <p:cNvPr id="2124" name="Object 76"/>
            <p:cNvGraphicFramePr>
              <a:graphicFrameLocks noChangeAspect="1"/>
            </p:cNvGraphicFramePr>
            <p:nvPr/>
          </p:nvGraphicFramePr>
          <p:xfrm>
            <a:off x="144" y="1755"/>
            <a:ext cx="528" cy="501"/>
          </p:xfrm>
          <a:graphic>
            <a:graphicData uri="http://schemas.openxmlformats.org/presentationml/2006/ole">
              <p:oleObj spid="_x0000_s2124" name="Imagen" r:id="rId6" imgW="765353" imgH="790956" progId="">
                <p:embed/>
              </p:oleObj>
            </a:graphicData>
          </a:graphic>
        </p:graphicFrame>
        <p:sp>
          <p:nvSpPr>
            <p:cNvPr id="2147" name="AutoShape 72"/>
            <p:cNvSpPr>
              <a:spLocks noChangeArrowheads="1"/>
            </p:cNvSpPr>
            <p:nvPr/>
          </p:nvSpPr>
          <p:spPr bwMode="auto">
            <a:xfrm>
              <a:off x="144" y="2304"/>
              <a:ext cx="480" cy="432"/>
            </a:xfrm>
            <a:prstGeom prst="flowChartMagneticTape">
              <a:avLst/>
            </a:prstGeom>
            <a:solidFill>
              <a:srgbClr val="CCCC00"/>
            </a:solidFill>
            <a:ln w="9525">
              <a:solidFill>
                <a:schemeClr val="tx1"/>
              </a:solidFill>
              <a:miter lim="800000"/>
              <a:headEnd/>
              <a:tailEnd/>
            </a:ln>
          </p:spPr>
          <p:txBody>
            <a:bodyPr wrap="none" anchor="ctr"/>
            <a:lstStyle/>
            <a:p>
              <a:endParaRPr lang="en-US">
                <a:latin typeface="Times New Roman" pitchFamily="18" charset="0"/>
              </a:endParaRPr>
            </a:p>
          </p:txBody>
        </p:sp>
        <p:sp>
          <p:nvSpPr>
            <p:cNvPr id="2148" name="Line 73"/>
            <p:cNvSpPr>
              <a:spLocks noChangeShapeType="1"/>
            </p:cNvSpPr>
            <p:nvPr/>
          </p:nvSpPr>
          <p:spPr bwMode="auto">
            <a:xfrm>
              <a:off x="1680" y="2256"/>
              <a:ext cx="432" cy="0"/>
            </a:xfrm>
            <a:prstGeom prst="line">
              <a:avLst/>
            </a:prstGeom>
            <a:noFill/>
            <a:ln w="28575">
              <a:solidFill>
                <a:srgbClr val="FF3300"/>
              </a:solidFill>
              <a:round/>
              <a:headEnd/>
              <a:tailEnd type="triangle" w="med" len="med"/>
            </a:ln>
          </p:spPr>
          <p:txBody>
            <a:bodyPr wrap="none" anchor="ctr"/>
            <a:lstStyle/>
            <a:p>
              <a:endParaRPr lang="en-US"/>
            </a:p>
          </p:txBody>
        </p:sp>
        <p:sp>
          <p:nvSpPr>
            <p:cNvPr id="2149" name="Text Box 74"/>
            <p:cNvSpPr txBox="1">
              <a:spLocks noChangeArrowheads="1"/>
            </p:cNvSpPr>
            <p:nvPr/>
          </p:nvSpPr>
          <p:spPr bwMode="auto">
            <a:xfrm>
              <a:off x="960" y="1872"/>
              <a:ext cx="720" cy="594"/>
            </a:xfrm>
            <a:prstGeom prst="rect">
              <a:avLst/>
            </a:prstGeom>
            <a:solidFill>
              <a:srgbClr val="33CCFF"/>
            </a:solidFill>
            <a:ln w="9525">
              <a:noFill/>
              <a:miter lim="800000"/>
              <a:headEnd/>
              <a:tailEnd/>
            </a:ln>
          </p:spPr>
          <p:txBody>
            <a:bodyPr>
              <a:spAutoFit/>
            </a:bodyPr>
            <a:lstStyle/>
            <a:p>
              <a:pPr algn="ctr" eaLnBrk="0" hangingPunct="0">
                <a:spcBef>
                  <a:spcPct val="50000"/>
                </a:spcBef>
              </a:pPr>
              <a:endParaRPr lang="es-ES" sz="1400">
                <a:latin typeface="Times New Roman" pitchFamily="18" charset="0"/>
              </a:endParaRPr>
            </a:p>
            <a:p>
              <a:pPr algn="ctr" eaLnBrk="0" hangingPunct="0">
                <a:spcBef>
                  <a:spcPct val="50000"/>
                </a:spcBef>
              </a:pPr>
              <a:r>
                <a:rPr lang="es-ES" sz="1400">
                  <a:solidFill>
                    <a:schemeClr val="bg1"/>
                  </a:solidFill>
                  <a:latin typeface="Times New Roman" pitchFamily="18" charset="0"/>
                </a:rPr>
                <a:t>Lectura</a:t>
              </a:r>
            </a:p>
            <a:p>
              <a:pPr algn="ctr" eaLnBrk="0" hangingPunct="0">
                <a:spcBef>
                  <a:spcPct val="50000"/>
                </a:spcBef>
              </a:pPr>
              <a:endParaRPr lang="es-ES" sz="1400">
                <a:solidFill>
                  <a:schemeClr val="bg1"/>
                </a:solidFill>
                <a:latin typeface="Times New Roman" pitchFamily="18" charset="0"/>
              </a:endParaRPr>
            </a:p>
          </p:txBody>
        </p:sp>
        <p:grpSp>
          <p:nvGrpSpPr>
            <p:cNvPr id="2150" name="Group 75"/>
            <p:cNvGrpSpPr>
              <a:grpSpLocks/>
            </p:cNvGrpSpPr>
            <p:nvPr/>
          </p:nvGrpSpPr>
          <p:grpSpPr bwMode="auto">
            <a:xfrm>
              <a:off x="672" y="1728"/>
              <a:ext cx="288" cy="336"/>
              <a:chOff x="4176" y="1920"/>
              <a:chExt cx="480" cy="384"/>
            </a:xfrm>
          </p:grpSpPr>
          <p:sp>
            <p:nvSpPr>
              <p:cNvPr id="2154" name="Text Box 76"/>
              <p:cNvSpPr txBox="1">
                <a:spLocks noChangeArrowheads="1"/>
              </p:cNvSpPr>
              <p:nvPr/>
            </p:nvSpPr>
            <p:spPr bwMode="auto">
              <a:xfrm>
                <a:off x="4320" y="1920"/>
                <a:ext cx="336" cy="329"/>
              </a:xfrm>
              <a:prstGeom prst="rect">
                <a:avLst/>
              </a:prstGeom>
              <a:noFill/>
              <a:ln w="9525">
                <a:noFill/>
                <a:miter lim="800000"/>
                <a:headEnd/>
                <a:tailEnd/>
              </a:ln>
            </p:spPr>
            <p:txBody>
              <a:bodyPr>
                <a:spAutoFit/>
              </a:bodyPr>
              <a:lstStyle/>
              <a:p>
                <a:pPr eaLnBrk="0" hangingPunct="0">
                  <a:spcBef>
                    <a:spcPct val="50000"/>
                  </a:spcBef>
                </a:pPr>
                <a:endParaRPr lang="en-US" b="1">
                  <a:solidFill>
                    <a:srgbClr val="FFFFFF"/>
                  </a:solidFill>
                  <a:latin typeface="Times New Roman" pitchFamily="18" charset="0"/>
                </a:endParaRPr>
              </a:p>
            </p:txBody>
          </p:sp>
          <p:sp>
            <p:nvSpPr>
              <p:cNvPr id="2155" name="AutoShape 77"/>
              <p:cNvSpPr>
                <a:spLocks noChangeArrowheads="1"/>
              </p:cNvSpPr>
              <p:nvPr/>
            </p:nvSpPr>
            <p:spPr bwMode="auto">
              <a:xfrm>
                <a:off x="4176" y="2160"/>
                <a:ext cx="480" cy="144"/>
              </a:xfrm>
              <a:prstGeom prst="leftRightArrow">
                <a:avLst>
                  <a:gd name="adj1" fmla="val 50000"/>
                  <a:gd name="adj2" fmla="val 66667"/>
                </a:avLst>
              </a:prstGeom>
              <a:solidFill>
                <a:srgbClr val="FFFF00"/>
              </a:solidFill>
              <a:ln w="9525">
                <a:noFill/>
                <a:miter lim="800000"/>
                <a:headEnd/>
                <a:tailEnd/>
              </a:ln>
            </p:spPr>
            <p:txBody>
              <a:bodyPr wrap="none" anchor="ctr"/>
              <a:lstStyle/>
              <a:p>
                <a:endParaRPr lang="en-US">
                  <a:latin typeface="Times New Roman" pitchFamily="18" charset="0"/>
                </a:endParaRPr>
              </a:p>
            </p:txBody>
          </p:sp>
        </p:grpSp>
        <p:grpSp>
          <p:nvGrpSpPr>
            <p:cNvPr id="2151" name="Group 78"/>
            <p:cNvGrpSpPr>
              <a:grpSpLocks/>
            </p:cNvGrpSpPr>
            <p:nvPr/>
          </p:nvGrpSpPr>
          <p:grpSpPr bwMode="auto">
            <a:xfrm rot="-1148180">
              <a:off x="485" y="2016"/>
              <a:ext cx="480" cy="336"/>
              <a:chOff x="4176" y="1920"/>
              <a:chExt cx="480" cy="384"/>
            </a:xfrm>
          </p:grpSpPr>
          <p:sp>
            <p:nvSpPr>
              <p:cNvPr id="2152" name="Text Box 79"/>
              <p:cNvSpPr txBox="1">
                <a:spLocks noChangeArrowheads="1"/>
              </p:cNvSpPr>
              <p:nvPr/>
            </p:nvSpPr>
            <p:spPr bwMode="auto">
              <a:xfrm>
                <a:off x="4320" y="1920"/>
                <a:ext cx="336" cy="329"/>
              </a:xfrm>
              <a:prstGeom prst="rect">
                <a:avLst/>
              </a:prstGeom>
              <a:noFill/>
              <a:ln w="9525">
                <a:noFill/>
                <a:miter lim="800000"/>
                <a:headEnd/>
                <a:tailEnd/>
              </a:ln>
            </p:spPr>
            <p:txBody>
              <a:bodyPr>
                <a:spAutoFit/>
              </a:bodyPr>
              <a:lstStyle/>
              <a:p>
                <a:pPr eaLnBrk="0" hangingPunct="0">
                  <a:spcBef>
                    <a:spcPct val="50000"/>
                  </a:spcBef>
                </a:pPr>
                <a:endParaRPr lang="en-US" b="1">
                  <a:solidFill>
                    <a:srgbClr val="FFFFFF"/>
                  </a:solidFill>
                  <a:latin typeface="Times New Roman" pitchFamily="18" charset="0"/>
                </a:endParaRPr>
              </a:p>
            </p:txBody>
          </p:sp>
          <p:sp>
            <p:nvSpPr>
              <p:cNvPr id="2153" name="AutoShape 80"/>
              <p:cNvSpPr>
                <a:spLocks noChangeArrowheads="1"/>
              </p:cNvSpPr>
              <p:nvPr/>
            </p:nvSpPr>
            <p:spPr bwMode="auto">
              <a:xfrm>
                <a:off x="4176" y="2160"/>
                <a:ext cx="480" cy="144"/>
              </a:xfrm>
              <a:prstGeom prst="leftRightArrow">
                <a:avLst>
                  <a:gd name="adj1" fmla="val 50000"/>
                  <a:gd name="adj2" fmla="val 66667"/>
                </a:avLst>
              </a:prstGeom>
              <a:solidFill>
                <a:srgbClr val="FFFF00"/>
              </a:solidFill>
              <a:ln w="9525">
                <a:noFill/>
                <a:miter lim="800000"/>
                <a:headEnd/>
                <a:tailEnd/>
              </a:ln>
            </p:spPr>
            <p:txBody>
              <a:bodyPr wrap="none" anchor="ctr"/>
              <a:lstStyle/>
              <a:p>
                <a:endParaRPr lang="en-US">
                  <a:latin typeface="Times New Roman" pitchFamily="18" charset="0"/>
                </a:endParaRPr>
              </a:p>
            </p:txBody>
          </p:sp>
        </p:grpSp>
      </p:grpSp>
      <p:grpSp>
        <p:nvGrpSpPr>
          <p:cNvPr id="2138" name="Group 81"/>
          <p:cNvGrpSpPr>
            <a:grpSpLocks/>
          </p:cNvGrpSpPr>
          <p:nvPr/>
        </p:nvGrpSpPr>
        <p:grpSpPr bwMode="auto">
          <a:xfrm>
            <a:off x="5791200" y="3886200"/>
            <a:ext cx="3048000" cy="869950"/>
            <a:chOff x="3648" y="2448"/>
            <a:chExt cx="1920" cy="548"/>
          </a:xfrm>
        </p:grpSpPr>
        <p:sp>
          <p:nvSpPr>
            <p:cNvPr id="2143" name="Text Box 82"/>
            <p:cNvSpPr txBox="1">
              <a:spLocks noChangeArrowheads="1"/>
            </p:cNvSpPr>
            <p:nvPr/>
          </p:nvSpPr>
          <p:spPr bwMode="auto">
            <a:xfrm>
              <a:off x="4800" y="2448"/>
              <a:ext cx="768" cy="548"/>
            </a:xfrm>
            <a:prstGeom prst="rect">
              <a:avLst/>
            </a:prstGeom>
            <a:solidFill>
              <a:srgbClr val="3399FF"/>
            </a:solidFill>
            <a:ln w="9525">
              <a:noFill/>
              <a:miter lim="800000"/>
              <a:headEnd/>
              <a:tailEnd/>
            </a:ln>
          </p:spPr>
          <p:txBody>
            <a:bodyPr>
              <a:spAutoFit/>
            </a:bodyPr>
            <a:lstStyle/>
            <a:p>
              <a:pPr algn="ctr" eaLnBrk="0" hangingPunct="0">
                <a:spcBef>
                  <a:spcPct val="25000"/>
                </a:spcBef>
                <a:spcAft>
                  <a:spcPct val="25000"/>
                </a:spcAft>
              </a:pPr>
              <a:endParaRPr lang="es-ES_tradnl" sz="1200" b="1">
                <a:solidFill>
                  <a:srgbClr val="FFFFFF"/>
                </a:solidFill>
                <a:latin typeface="Times New Roman" pitchFamily="18" charset="0"/>
              </a:endParaRPr>
            </a:p>
            <a:p>
              <a:pPr algn="ctr" eaLnBrk="0" hangingPunct="0">
                <a:spcBef>
                  <a:spcPct val="25000"/>
                </a:spcBef>
                <a:spcAft>
                  <a:spcPct val="25000"/>
                </a:spcAft>
              </a:pPr>
              <a:r>
                <a:rPr lang="es-ES_tradnl" sz="1400" b="1">
                  <a:solidFill>
                    <a:srgbClr val="FFFFFF"/>
                  </a:solidFill>
                  <a:latin typeface="Times New Roman" pitchFamily="18" charset="0"/>
                </a:rPr>
                <a:t>EMPRESAS</a:t>
              </a:r>
            </a:p>
            <a:p>
              <a:pPr algn="ctr" eaLnBrk="0" hangingPunct="0">
                <a:spcBef>
                  <a:spcPct val="25000"/>
                </a:spcBef>
                <a:spcAft>
                  <a:spcPct val="25000"/>
                </a:spcAft>
              </a:pPr>
              <a:endParaRPr lang="es-ES_tradnl" sz="1200" b="1">
                <a:solidFill>
                  <a:srgbClr val="FFFFFF"/>
                </a:solidFill>
                <a:latin typeface="Times New Roman" pitchFamily="18" charset="0"/>
              </a:endParaRPr>
            </a:p>
          </p:txBody>
        </p:sp>
        <p:sp>
          <p:nvSpPr>
            <p:cNvPr id="2144" name="Line 83"/>
            <p:cNvSpPr>
              <a:spLocks noChangeShapeType="1"/>
            </p:cNvSpPr>
            <p:nvPr/>
          </p:nvSpPr>
          <p:spPr bwMode="auto">
            <a:xfrm flipH="1" flipV="1">
              <a:off x="3648" y="2496"/>
              <a:ext cx="816" cy="0"/>
            </a:xfrm>
            <a:prstGeom prst="line">
              <a:avLst/>
            </a:prstGeom>
            <a:noFill/>
            <a:ln w="28575">
              <a:solidFill>
                <a:srgbClr val="FF3300"/>
              </a:solidFill>
              <a:round/>
              <a:headEnd/>
              <a:tailEnd type="triangle" w="med" len="med"/>
            </a:ln>
          </p:spPr>
          <p:txBody>
            <a:bodyPr wrap="none" anchor="ctr"/>
            <a:lstStyle/>
            <a:p>
              <a:endParaRPr lang="en-US"/>
            </a:p>
          </p:txBody>
        </p:sp>
        <p:sp>
          <p:nvSpPr>
            <p:cNvPr id="2145" name="Line 84"/>
            <p:cNvSpPr>
              <a:spLocks noChangeShapeType="1"/>
            </p:cNvSpPr>
            <p:nvPr/>
          </p:nvSpPr>
          <p:spPr bwMode="auto">
            <a:xfrm>
              <a:off x="4080" y="2688"/>
              <a:ext cx="720" cy="0"/>
            </a:xfrm>
            <a:prstGeom prst="line">
              <a:avLst/>
            </a:prstGeom>
            <a:noFill/>
            <a:ln w="28575">
              <a:solidFill>
                <a:srgbClr val="FF3300"/>
              </a:solidFill>
              <a:round/>
              <a:headEnd/>
              <a:tailEnd type="triangle" w="med" len="med"/>
            </a:ln>
          </p:spPr>
          <p:txBody>
            <a:bodyPr wrap="none" anchor="ctr"/>
            <a:lstStyle/>
            <a:p>
              <a:endParaRPr lang="en-US"/>
            </a:p>
          </p:txBody>
        </p:sp>
        <p:sp>
          <p:nvSpPr>
            <p:cNvPr id="2146" name="Line 85"/>
            <p:cNvSpPr>
              <a:spLocks noChangeShapeType="1"/>
            </p:cNvSpPr>
            <p:nvPr/>
          </p:nvSpPr>
          <p:spPr bwMode="auto">
            <a:xfrm flipH="1">
              <a:off x="4080" y="2496"/>
              <a:ext cx="384" cy="192"/>
            </a:xfrm>
            <a:prstGeom prst="line">
              <a:avLst/>
            </a:prstGeom>
            <a:noFill/>
            <a:ln w="28575">
              <a:solidFill>
                <a:srgbClr val="FF3300"/>
              </a:solidFill>
              <a:round/>
              <a:headEnd/>
              <a:tailEnd/>
            </a:ln>
          </p:spPr>
          <p:txBody>
            <a:bodyPr wrap="none" anchor="ctr"/>
            <a:lstStyle/>
            <a:p>
              <a:endParaRPr lang="en-US"/>
            </a:p>
          </p:txBody>
        </p:sp>
      </p:grpSp>
      <p:grpSp>
        <p:nvGrpSpPr>
          <p:cNvPr id="2139" name="Group 86"/>
          <p:cNvGrpSpPr>
            <a:grpSpLocks/>
          </p:cNvGrpSpPr>
          <p:nvPr/>
        </p:nvGrpSpPr>
        <p:grpSpPr bwMode="auto">
          <a:xfrm>
            <a:off x="5486400" y="4267200"/>
            <a:ext cx="3505200" cy="2227263"/>
            <a:chOff x="3456" y="2688"/>
            <a:chExt cx="2208" cy="1403"/>
          </a:xfrm>
        </p:grpSpPr>
        <p:sp>
          <p:nvSpPr>
            <p:cNvPr id="2141" name="Text Box 87"/>
            <p:cNvSpPr txBox="1">
              <a:spLocks noChangeArrowheads="1"/>
            </p:cNvSpPr>
            <p:nvPr/>
          </p:nvSpPr>
          <p:spPr bwMode="auto">
            <a:xfrm>
              <a:off x="3840" y="3168"/>
              <a:ext cx="1824" cy="923"/>
            </a:xfrm>
            <a:prstGeom prst="rect">
              <a:avLst/>
            </a:prstGeom>
            <a:solidFill>
              <a:srgbClr val="99CC00"/>
            </a:solidFill>
            <a:ln w="9525">
              <a:noFill/>
              <a:miter lim="800000"/>
              <a:headEnd/>
              <a:tailEnd/>
            </a:ln>
          </p:spPr>
          <p:txBody>
            <a:bodyPr>
              <a:spAutoFit/>
            </a:bodyPr>
            <a:lstStyle/>
            <a:p>
              <a:pPr eaLnBrk="0" hangingPunct="0">
                <a:buFontTx/>
                <a:buChar char="•"/>
              </a:pPr>
              <a:r>
                <a:rPr lang="es-ES" b="1">
                  <a:solidFill>
                    <a:schemeClr val="bg1"/>
                  </a:solidFill>
                  <a:latin typeface="Times New Roman" pitchFamily="18" charset="0"/>
                </a:rPr>
                <a:t> Identificación.</a:t>
              </a:r>
            </a:p>
            <a:p>
              <a:pPr eaLnBrk="0" hangingPunct="0">
                <a:buFontTx/>
                <a:buChar char="•"/>
              </a:pPr>
              <a:r>
                <a:rPr lang="es-ES" b="1">
                  <a:solidFill>
                    <a:schemeClr val="bg1"/>
                  </a:solidFill>
                  <a:latin typeface="Times New Roman" pitchFamily="18" charset="0"/>
                </a:rPr>
                <a:t> Loteado (Refª. Ubicación) </a:t>
              </a:r>
            </a:p>
            <a:p>
              <a:pPr eaLnBrk="0" hangingPunct="0">
                <a:buFontTx/>
                <a:buChar char="•"/>
              </a:pPr>
              <a:r>
                <a:rPr lang="es-ES" b="1">
                  <a:solidFill>
                    <a:schemeClr val="bg1"/>
                  </a:solidFill>
                  <a:latin typeface="Times New Roman" pitchFamily="18" charset="0"/>
                </a:rPr>
                <a:t> Registro (Nº Expediente)</a:t>
              </a:r>
            </a:p>
            <a:p>
              <a:pPr eaLnBrk="0" hangingPunct="0">
                <a:buFontTx/>
                <a:buChar char="•"/>
              </a:pPr>
              <a:r>
                <a:rPr lang="es-ES" b="1">
                  <a:solidFill>
                    <a:schemeClr val="bg1"/>
                  </a:solidFill>
                  <a:latin typeface="Times New Roman" pitchFamily="18" charset="0"/>
                </a:rPr>
                <a:t> Validación </a:t>
              </a:r>
            </a:p>
            <a:p>
              <a:pPr eaLnBrk="0" hangingPunct="0">
                <a:buFontTx/>
                <a:buChar char="•"/>
              </a:pPr>
              <a:r>
                <a:rPr lang="es-ES" b="1">
                  <a:solidFill>
                    <a:schemeClr val="bg1"/>
                  </a:solidFill>
                  <a:latin typeface="Times New Roman" pitchFamily="18" charset="0"/>
                </a:rPr>
                <a:t> Grabación en BDC.</a:t>
              </a:r>
            </a:p>
          </p:txBody>
        </p:sp>
        <p:sp>
          <p:nvSpPr>
            <p:cNvPr id="2142" name="Line 88"/>
            <p:cNvSpPr>
              <a:spLocks noChangeShapeType="1"/>
            </p:cNvSpPr>
            <p:nvPr/>
          </p:nvSpPr>
          <p:spPr bwMode="auto">
            <a:xfrm>
              <a:off x="3456" y="2688"/>
              <a:ext cx="1248" cy="480"/>
            </a:xfrm>
            <a:prstGeom prst="line">
              <a:avLst/>
            </a:prstGeom>
            <a:noFill/>
            <a:ln w="28575">
              <a:solidFill>
                <a:schemeClr val="accent2"/>
              </a:solidFill>
              <a:round/>
              <a:headEnd/>
              <a:tailEnd type="triangle" w="med" len="med"/>
            </a:ln>
          </p:spPr>
          <p:txBody>
            <a:bodyPr wrap="none" anchor="ctr"/>
            <a:lstStyle/>
            <a:p>
              <a:endParaRPr lang="en-US"/>
            </a:p>
          </p:txBody>
        </p:sp>
      </p:grpSp>
      <p:sp>
        <p:nvSpPr>
          <p:cNvPr id="93" name="Rectangle 2"/>
          <p:cNvSpPr>
            <a:spLocks noChangeArrowheads="1"/>
          </p:cNvSpPr>
          <p:nvPr/>
        </p:nvSpPr>
        <p:spPr bwMode="auto">
          <a:xfrm>
            <a:off x="541108" y="657998"/>
            <a:ext cx="8070850"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Registro Único de Entrada de Declaraciones</a:t>
            </a:r>
          </a:p>
          <a:p>
            <a:pPr algn="ctr" eaLnBrk="0" fontAlgn="auto" hangingPunct="0">
              <a:spcBef>
                <a:spcPts val="0"/>
              </a:spcBef>
              <a:spcAft>
                <a:spcPts val="0"/>
              </a:spcAft>
              <a:defRPr/>
            </a:pPr>
            <a:r>
              <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Sistema Consolidado de Entrada de Datos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4818"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5" name="Rectangle 2"/>
          <p:cNvSpPr>
            <a:spLocks noChangeArrowheads="1"/>
          </p:cNvSpPr>
          <p:nvPr/>
        </p:nvSpPr>
        <p:spPr bwMode="auto">
          <a:xfrm>
            <a:off x="541108" y="657999"/>
            <a:ext cx="8070850"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Sistema Consolidado de  Entrada de Declaraciones. Estadísticas</a:t>
            </a:r>
            <a:endParaRPr lang="es-ES_tradnl"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pic>
        <p:nvPicPr>
          <p:cNvPr id="34820" name="Picture 2"/>
          <p:cNvPicPr>
            <a:picLocks noChangeAspect="1" noChangeArrowheads="1"/>
          </p:cNvPicPr>
          <p:nvPr/>
        </p:nvPicPr>
        <p:blipFill>
          <a:blip r:embed="rId2"/>
          <a:srcRect/>
          <a:stretch>
            <a:fillRect/>
          </a:stretch>
        </p:blipFill>
        <p:spPr bwMode="auto">
          <a:xfrm>
            <a:off x="323850" y="1196975"/>
            <a:ext cx="8569325" cy="5472113"/>
          </a:xfrm>
          <a:prstGeom prst="rect">
            <a:avLst/>
          </a:prstGeom>
          <a:noFill/>
          <a:ln w="9525">
            <a:noFill/>
            <a:miter lim="800000"/>
            <a:headEnd/>
            <a:tailEnd/>
          </a:ln>
        </p:spPr>
      </p:pic>
      <p:graphicFrame>
        <p:nvGraphicFramePr>
          <p:cNvPr id="3" name="2 Tabla"/>
          <p:cNvGraphicFramePr>
            <a:graphicFrameLocks noGrp="1"/>
          </p:cNvGraphicFramePr>
          <p:nvPr/>
        </p:nvGraphicFramePr>
        <p:xfrm>
          <a:off x="611188" y="1412875"/>
          <a:ext cx="8001000" cy="4895850"/>
        </p:xfrm>
        <a:graphic>
          <a:graphicData uri="http://schemas.openxmlformats.org/drawingml/2006/table">
            <a:tbl>
              <a:tblPr>
                <a:tableStyleId>{5C22544A-7EE6-4342-B048-85BDC9FD1C3A}</a:tableStyleId>
              </a:tblPr>
              <a:tblGrid>
                <a:gridCol w="2146058"/>
                <a:gridCol w="1141997"/>
                <a:gridCol w="1141997"/>
                <a:gridCol w="1411457"/>
                <a:gridCol w="837250"/>
                <a:gridCol w="1321638"/>
              </a:tblGrid>
              <a:tr h="252491">
                <a:tc>
                  <a:txBody>
                    <a:bodyPr/>
                    <a:lstStyle/>
                    <a:p>
                      <a:pPr algn="l" rtl="0" fontAlgn="b"/>
                      <a:r>
                        <a:rPr lang="es-ES" sz="1400" b="1" u="none" strike="noStrike" dirty="0">
                          <a:effectLst/>
                        </a:rPr>
                        <a:t> </a:t>
                      </a:r>
                      <a:endParaRPr lang="es-ES" sz="1400" b="1" i="0" u="none" strike="noStrike" dirty="0">
                        <a:solidFill>
                          <a:srgbClr val="000000"/>
                        </a:solidFill>
                        <a:effectLst/>
                        <a:latin typeface="Arial"/>
                      </a:endParaRPr>
                    </a:p>
                  </a:txBody>
                  <a:tcPr marL="8335" marR="8335" marT="8335" marB="0" anchor="b"/>
                </a:tc>
                <a:tc gridSpan="3">
                  <a:txBody>
                    <a:bodyPr/>
                    <a:lstStyle/>
                    <a:p>
                      <a:pPr algn="ctr" rtl="0" fontAlgn="b"/>
                      <a:r>
                        <a:rPr lang="es-ES" sz="1400" b="1" u="none" strike="noStrike" dirty="0">
                          <a:effectLst/>
                        </a:rPr>
                        <a:t>Documentos registrados</a:t>
                      </a:r>
                      <a:endParaRPr lang="es-ES" sz="1400" b="1" i="0" u="none" strike="noStrike" dirty="0">
                        <a:solidFill>
                          <a:srgbClr val="000000"/>
                        </a:solidFill>
                        <a:effectLst/>
                        <a:latin typeface="Arial"/>
                      </a:endParaRPr>
                    </a:p>
                  </a:txBody>
                  <a:tcPr marL="8335" marR="8335" marT="8335" marB="0" anchor="b"/>
                </a:tc>
                <a:tc hMerge="1">
                  <a:txBody>
                    <a:bodyPr/>
                    <a:lstStyle/>
                    <a:p>
                      <a:endParaRPr lang="es-ES"/>
                    </a:p>
                  </a:txBody>
                  <a:tcPr/>
                </a:tc>
                <a:tc hMerge="1">
                  <a:txBody>
                    <a:bodyPr/>
                    <a:lstStyle/>
                    <a:p>
                      <a:endParaRPr lang="es-ES"/>
                    </a:p>
                  </a:txBody>
                  <a:tcPr/>
                </a:tc>
                <a:tc gridSpan="2">
                  <a:txBody>
                    <a:bodyPr/>
                    <a:lstStyle/>
                    <a:p>
                      <a:pPr algn="ctr" rtl="0" fontAlgn="b"/>
                      <a:r>
                        <a:rPr lang="es-ES" sz="1400" b="1" u="none" strike="noStrike" dirty="0">
                          <a:effectLst/>
                        </a:rPr>
                        <a:t>Documentos</a:t>
                      </a:r>
                      <a:endParaRPr lang="es-ES" sz="1400" b="1" i="0" u="none" strike="noStrike" dirty="0">
                        <a:solidFill>
                          <a:srgbClr val="000000"/>
                        </a:solidFill>
                        <a:effectLst/>
                        <a:latin typeface="Arial"/>
                      </a:endParaRPr>
                    </a:p>
                  </a:txBody>
                  <a:tcPr marL="8335" marR="8335" marT="8335" marB="0" anchor="b"/>
                </a:tc>
                <a:tc hMerge="1">
                  <a:txBody>
                    <a:bodyPr/>
                    <a:lstStyle/>
                    <a:p>
                      <a:endParaRPr lang="es-ES"/>
                    </a:p>
                  </a:txBody>
                  <a:tcPr/>
                </a:tc>
              </a:tr>
              <a:tr h="243475">
                <a:tc>
                  <a:txBody>
                    <a:bodyPr/>
                    <a:lstStyle/>
                    <a:p>
                      <a:pPr algn="ctr" rtl="0" fontAlgn="ctr"/>
                      <a:r>
                        <a:rPr lang="es-ES" sz="1400" b="1" u="none" strike="noStrike" dirty="0">
                          <a:effectLst/>
                        </a:rPr>
                        <a:t>VÍAS DE ENTRADA</a:t>
                      </a:r>
                      <a:endParaRPr lang="es-ES" sz="1400" b="1" i="0" u="none" strike="noStrike" dirty="0">
                        <a:solidFill>
                          <a:srgbClr val="000000"/>
                        </a:solidFill>
                        <a:effectLst/>
                        <a:latin typeface="Arial"/>
                      </a:endParaRPr>
                    </a:p>
                  </a:txBody>
                  <a:tcPr marL="8335" marR="8335" marT="8335" marB="0" anchor="ctr"/>
                </a:tc>
                <a:tc>
                  <a:txBody>
                    <a:bodyPr/>
                    <a:lstStyle/>
                    <a:p>
                      <a:pPr algn="ctr" rtl="0" fontAlgn="ctr"/>
                      <a:r>
                        <a:rPr lang="es-ES" sz="1400" b="1" u="none" strike="noStrike" dirty="0">
                          <a:effectLst/>
                        </a:rPr>
                        <a:t>Total</a:t>
                      </a:r>
                      <a:endParaRPr lang="es-ES" sz="1400" b="1" i="0" u="none" strike="noStrike" dirty="0">
                        <a:solidFill>
                          <a:srgbClr val="000000"/>
                        </a:solidFill>
                        <a:effectLst/>
                        <a:latin typeface="Arial"/>
                      </a:endParaRPr>
                    </a:p>
                  </a:txBody>
                  <a:tcPr marL="8335" marR="8335" marT="8335" marB="0" anchor="ctr"/>
                </a:tc>
                <a:tc>
                  <a:txBody>
                    <a:bodyPr/>
                    <a:lstStyle/>
                    <a:p>
                      <a:pPr algn="ctr" rtl="0" fontAlgn="ctr"/>
                      <a:r>
                        <a:rPr lang="es-ES" sz="1400" b="1" u="none" strike="noStrike">
                          <a:effectLst/>
                        </a:rPr>
                        <a:t>Grabados</a:t>
                      </a:r>
                      <a:endParaRPr lang="es-ES" sz="1400" b="1" i="0" u="none" strike="noStrike">
                        <a:solidFill>
                          <a:srgbClr val="000000"/>
                        </a:solidFill>
                        <a:effectLst/>
                        <a:latin typeface="Arial"/>
                      </a:endParaRPr>
                    </a:p>
                  </a:txBody>
                  <a:tcPr marL="8335" marR="8335" marT="8335" marB="0" anchor="ctr"/>
                </a:tc>
                <a:tc>
                  <a:txBody>
                    <a:bodyPr/>
                    <a:lstStyle/>
                    <a:p>
                      <a:pPr algn="ctr" rtl="0" fontAlgn="ctr"/>
                      <a:r>
                        <a:rPr lang="es-ES" sz="1400" b="1" u="none" strike="noStrike" dirty="0">
                          <a:effectLst/>
                        </a:rPr>
                        <a:t>No grabados</a:t>
                      </a:r>
                      <a:endParaRPr lang="es-ES" sz="1400" b="1" i="0" u="none" strike="noStrike" dirty="0">
                        <a:solidFill>
                          <a:srgbClr val="000000"/>
                        </a:solidFill>
                        <a:effectLst/>
                        <a:latin typeface="Arial"/>
                      </a:endParaRPr>
                    </a:p>
                  </a:txBody>
                  <a:tcPr marL="8335" marR="8335" marT="8335" marB="0" anchor="ctr"/>
                </a:tc>
                <a:tc>
                  <a:txBody>
                    <a:bodyPr/>
                    <a:lstStyle/>
                    <a:p>
                      <a:pPr algn="ctr" rtl="0" fontAlgn="ctr"/>
                      <a:r>
                        <a:rPr lang="es-ES" sz="1400" b="1" u="none" strike="noStrike" dirty="0">
                          <a:effectLst/>
                        </a:rPr>
                        <a:t>En baja</a:t>
                      </a:r>
                      <a:endParaRPr lang="es-ES" sz="1400" b="1" i="0" u="none" strike="noStrike" dirty="0">
                        <a:solidFill>
                          <a:srgbClr val="000000"/>
                        </a:solidFill>
                        <a:effectLst/>
                        <a:latin typeface="Arial"/>
                      </a:endParaRPr>
                    </a:p>
                  </a:txBody>
                  <a:tcPr marL="8335" marR="8335" marT="8335" marB="0" anchor="ctr"/>
                </a:tc>
                <a:tc>
                  <a:txBody>
                    <a:bodyPr/>
                    <a:lstStyle/>
                    <a:p>
                      <a:pPr algn="ctr" rtl="0" fontAlgn="ctr"/>
                      <a:r>
                        <a:rPr lang="es-ES" sz="1400" b="1" u="none" strike="noStrike" dirty="0">
                          <a:effectLst/>
                        </a:rPr>
                        <a:t>Rechazados</a:t>
                      </a:r>
                      <a:endParaRPr lang="es-ES" sz="1400" b="1" i="0" u="none" strike="noStrike" dirty="0">
                        <a:solidFill>
                          <a:srgbClr val="000000"/>
                        </a:solidFill>
                        <a:effectLst/>
                        <a:latin typeface="Arial"/>
                      </a:endParaRPr>
                    </a:p>
                  </a:txBody>
                  <a:tcPr marL="8335" marR="8335" marT="8335" marB="0" anchor="ctr"/>
                </a:tc>
              </a:tr>
              <a:tr h="243475">
                <a:tc>
                  <a:txBody>
                    <a:bodyPr/>
                    <a:lstStyle/>
                    <a:p>
                      <a:pPr algn="l" rtl="0" fontAlgn="b"/>
                      <a:r>
                        <a:rPr lang="es-ES" sz="1400" u="none" strike="noStrike">
                          <a:effectLst/>
                        </a:rPr>
                        <a:t>TOTAL</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95.925.969</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93.837.313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2.088.656</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425.671</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7.490.682</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MANUAL</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4.030.512</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3.941.859</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88.653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50.562</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P.D.F.</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512.654</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512.654</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971</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12.097</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dirty="0" smtClean="0">
                          <a:effectLst/>
                        </a:rPr>
                        <a:t>S.L.C</a:t>
                      </a:r>
                      <a:r>
                        <a:rPr lang="es-ES" sz="1400" u="none" strike="noStrike" dirty="0">
                          <a:effectLst/>
                        </a:rPr>
                        <a:t>.</a:t>
                      </a:r>
                      <a:endParaRPr lang="es-ES" sz="1400" b="0" i="0" u="none" strike="noStrike" dirty="0">
                        <a:solidFill>
                          <a:srgbClr val="000000"/>
                        </a:solidFill>
                        <a:effectLst/>
                        <a:latin typeface="Arial"/>
                      </a:endParaRPr>
                    </a:p>
                  </a:txBody>
                  <a:tcPr marL="8335" marR="8335" marT="8335" marB="0" anchor="b"/>
                </a:tc>
                <a:tc>
                  <a:txBody>
                    <a:bodyPr/>
                    <a:lstStyle/>
                    <a:p>
                      <a:pPr algn="r" rtl="0" fontAlgn="b"/>
                      <a:r>
                        <a:rPr lang="es-ES" sz="1400" u="none" strike="noStrike" dirty="0">
                          <a:effectLst/>
                        </a:rPr>
                        <a:t>2.782.035</a:t>
                      </a:r>
                      <a:endParaRPr lang="es-ES" sz="1400" b="0" i="0" u="none" strike="noStrike" dirty="0">
                        <a:solidFill>
                          <a:srgbClr val="000000"/>
                        </a:solidFill>
                        <a:effectLst/>
                        <a:latin typeface="Arial"/>
                      </a:endParaRPr>
                    </a:p>
                  </a:txBody>
                  <a:tcPr marL="8335" marR="8335" marT="8335" marB="0" anchor="b"/>
                </a:tc>
                <a:tc>
                  <a:txBody>
                    <a:bodyPr/>
                    <a:lstStyle/>
                    <a:p>
                      <a:pPr algn="r" rtl="0" fontAlgn="b"/>
                      <a:r>
                        <a:rPr lang="es-ES" sz="1400" u="none" strike="noStrike">
                          <a:effectLst/>
                        </a:rPr>
                        <a:t>2.782.035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1.629</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10.758</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INTERNET</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59.610.835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57.611.220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1.999.615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344.362</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7.371.127</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INTRANET</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2.894.296</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2.894.296</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17.571</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88.607</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CORREO INTERNET</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1.485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1.485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66</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dirty="0">
                          <a:effectLst/>
                        </a:rPr>
                        <a:t>EDITRAN</a:t>
                      </a:r>
                      <a:endParaRPr lang="es-ES" sz="1400" b="0" i="0" u="none" strike="noStrike" dirty="0">
                        <a:solidFill>
                          <a:srgbClr val="000000"/>
                        </a:solidFill>
                        <a:effectLst/>
                        <a:latin typeface="Arial"/>
                      </a:endParaRPr>
                    </a:p>
                  </a:txBody>
                  <a:tcPr marL="8335" marR="8335" marT="8335" marB="0" anchor="b"/>
                </a:tc>
                <a:tc>
                  <a:txBody>
                    <a:bodyPr/>
                    <a:lstStyle/>
                    <a:p>
                      <a:pPr algn="r" rtl="0" fontAlgn="b"/>
                      <a:r>
                        <a:rPr lang="es-ES" sz="1400" u="none" strike="noStrike">
                          <a:effectLst/>
                        </a:rPr>
                        <a:t>4.225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4.225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DISQUETE MANUAL</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104</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104</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9</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CINTA</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17</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17</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V.R.U.</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41.583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41.583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83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EMIS.AUTOMATICA</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19.734.662</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19.734.662</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348</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S.M.S.</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44.869</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44.869</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17</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SOL.CITA PREVIA</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121.703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121.703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FICH. INTERNET</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155.935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155.900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35</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119</a:t>
                      </a:r>
                      <a:endParaRPr lang="es-ES" sz="1400" b="0" i="0" u="none" strike="noStrike">
                        <a:solidFill>
                          <a:srgbClr val="000000"/>
                        </a:solidFill>
                        <a:effectLst/>
                        <a:latin typeface="Arial"/>
                      </a:endParaRPr>
                    </a:p>
                  </a:txBody>
                  <a:tcPr marL="8335" marR="8335" marT="8335" marB="0" anchor="b"/>
                </a:tc>
              </a:tr>
              <a:tr h="243475">
                <a:tc>
                  <a:txBody>
                    <a:bodyPr/>
                    <a:lstStyle/>
                    <a:p>
                      <a:pPr algn="l" rtl="0" fontAlgn="b"/>
                      <a:r>
                        <a:rPr lang="es-ES" sz="1400" u="none" strike="noStrike">
                          <a:effectLst/>
                        </a:rPr>
                        <a:t>DOC.DIGIT.R.G.</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5.913.457</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5.913.457</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4.523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0</a:t>
                      </a:r>
                      <a:endParaRPr lang="es-ES" sz="1400" b="0" i="0" u="none" strike="noStrike">
                        <a:solidFill>
                          <a:srgbClr val="000000"/>
                        </a:solidFill>
                        <a:effectLst/>
                        <a:latin typeface="Arial"/>
                      </a:endParaRPr>
                    </a:p>
                  </a:txBody>
                  <a:tcPr marL="8335" marR="8335" marT="8335" marB="0" anchor="b"/>
                </a:tc>
              </a:tr>
              <a:tr h="252491">
                <a:tc>
                  <a:txBody>
                    <a:bodyPr/>
                    <a:lstStyle/>
                    <a:p>
                      <a:pPr algn="l" rtl="0" fontAlgn="b"/>
                      <a:r>
                        <a:rPr lang="es-ES" sz="1400" u="none" strike="noStrike">
                          <a:effectLst/>
                        </a:rPr>
                        <a:t>T.G.V.I.</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77.597</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77.244</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353</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5.592</a:t>
                      </a:r>
                      <a:endParaRPr lang="es-ES" sz="1400" b="0" i="0" u="none" strike="noStrike">
                        <a:solidFill>
                          <a:srgbClr val="000000"/>
                        </a:solidFill>
                        <a:effectLst/>
                        <a:latin typeface="Arial"/>
                      </a:endParaRPr>
                    </a:p>
                  </a:txBody>
                  <a:tcPr marL="8335" marR="8335" marT="8335" marB="0" anchor="b"/>
                </a:tc>
                <a:tc>
                  <a:txBody>
                    <a:bodyPr/>
                    <a:lstStyle/>
                    <a:p>
                      <a:pPr algn="r" rtl="0" fontAlgn="b"/>
                      <a:r>
                        <a:rPr lang="es-ES" sz="1400" u="none" strike="noStrike">
                          <a:effectLst/>
                        </a:rPr>
                        <a:t>7.908</a:t>
                      </a:r>
                      <a:endParaRPr lang="es-ES" sz="1400" b="0" i="0" u="none" strike="noStrike">
                        <a:solidFill>
                          <a:srgbClr val="000000"/>
                        </a:solidFill>
                        <a:effectLst/>
                        <a:latin typeface="Arial"/>
                      </a:endParaRPr>
                    </a:p>
                  </a:txBody>
                  <a:tcPr marL="8335" marR="8335" marT="8335" marB="0" anchor="b"/>
                </a:tc>
              </a:tr>
              <a:tr h="252491">
                <a:tc>
                  <a:txBody>
                    <a:bodyPr/>
                    <a:lstStyle/>
                    <a:p>
                      <a:pPr algn="l" fontAlgn="b"/>
                      <a:endParaRPr lang="es-ES" sz="1400" b="0" i="0" u="none" strike="noStrike">
                        <a:solidFill>
                          <a:srgbClr val="000000"/>
                        </a:solidFill>
                        <a:effectLst/>
                        <a:latin typeface="Arial"/>
                      </a:endParaRPr>
                    </a:p>
                  </a:txBody>
                  <a:tcPr marL="8335" marR="8335" marT="8335" marB="0" anchor="b"/>
                </a:tc>
                <a:tc>
                  <a:txBody>
                    <a:bodyPr/>
                    <a:lstStyle/>
                    <a:p>
                      <a:pPr algn="l" fontAlgn="b"/>
                      <a:endParaRPr lang="es-ES" sz="1400" b="0" i="0" u="none" strike="noStrike">
                        <a:solidFill>
                          <a:srgbClr val="000000"/>
                        </a:solidFill>
                        <a:effectLst/>
                        <a:latin typeface="Arial"/>
                      </a:endParaRPr>
                    </a:p>
                  </a:txBody>
                  <a:tcPr marL="8335" marR="8335" marT="8335" marB="0" anchor="b"/>
                </a:tc>
                <a:tc>
                  <a:txBody>
                    <a:bodyPr/>
                    <a:lstStyle/>
                    <a:p>
                      <a:pPr algn="l" fontAlgn="b"/>
                      <a:endParaRPr lang="es-ES" sz="1400" b="0" i="0" u="none" strike="noStrike">
                        <a:solidFill>
                          <a:srgbClr val="000000"/>
                        </a:solidFill>
                        <a:effectLst/>
                        <a:latin typeface="Arial"/>
                      </a:endParaRPr>
                    </a:p>
                  </a:txBody>
                  <a:tcPr marL="8335" marR="8335" marT="8335" marB="0" anchor="b"/>
                </a:tc>
                <a:tc>
                  <a:txBody>
                    <a:bodyPr/>
                    <a:lstStyle/>
                    <a:p>
                      <a:pPr algn="l" fontAlgn="b"/>
                      <a:endParaRPr lang="es-ES" sz="1400" b="0" i="0" u="none" strike="noStrike">
                        <a:solidFill>
                          <a:srgbClr val="000000"/>
                        </a:solidFill>
                        <a:effectLst/>
                        <a:latin typeface="Arial"/>
                      </a:endParaRPr>
                    </a:p>
                  </a:txBody>
                  <a:tcPr marL="8335" marR="8335" marT="8335" marB="0" anchor="b"/>
                </a:tc>
                <a:tc>
                  <a:txBody>
                    <a:bodyPr/>
                    <a:lstStyle/>
                    <a:p>
                      <a:pPr algn="l" fontAlgn="b"/>
                      <a:endParaRPr lang="es-ES" sz="1400" b="0" i="0" u="none" strike="noStrike">
                        <a:solidFill>
                          <a:srgbClr val="000000"/>
                        </a:solidFill>
                        <a:effectLst/>
                        <a:latin typeface="Arial"/>
                      </a:endParaRPr>
                    </a:p>
                  </a:txBody>
                  <a:tcPr marL="8335" marR="8335" marT="8335" marB="0" anchor="b"/>
                </a:tc>
                <a:tc>
                  <a:txBody>
                    <a:bodyPr/>
                    <a:lstStyle/>
                    <a:p>
                      <a:pPr algn="l" fontAlgn="b"/>
                      <a:endParaRPr lang="es-ES" sz="1400" b="0" i="0" u="none" strike="noStrike" dirty="0">
                        <a:solidFill>
                          <a:srgbClr val="000000"/>
                        </a:solidFill>
                        <a:effectLst/>
                        <a:latin typeface="Arial"/>
                      </a:endParaRPr>
                    </a:p>
                  </a:txBody>
                  <a:tcPr marL="8335" marR="8335" marT="8335" marB="0" anchor="b"/>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5842"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35843"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5844"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7" name="Rectangle 2"/>
          <p:cNvSpPr>
            <a:spLocks noChangeArrowheads="1"/>
          </p:cNvSpPr>
          <p:nvPr/>
        </p:nvSpPr>
        <p:spPr bwMode="auto">
          <a:xfrm>
            <a:off x="1000100" y="571480"/>
            <a:ext cx="7181872"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b="1"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Declaración </a:t>
            </a:r>
            <a:r>
              <a:rPr lang="es-ES_tradnl" b="1"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censal: </a:t>
            </a:r>
            <a:r>
              <a:rPr lang="es-ES_tradnl" b="1"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Modelo 036. Estadísticas Vía Entrada</a:t>
            </a:r>
            <a:endParaRPr lang="es-ES_tradnl" b="1"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pic>
        <p:nvPicPr>
          <p:cNvPr id="35846" name="Picture 2"/>
          <p:cNvPicPr>
            <a:picLocks noChangeAspect="1" noChangeArrowheads="1"/>
          </p:cNvPicPr>
          <p:nvPr/>
        </p:nvPicPr>
        <p:blipFill>
          <a:blip r:embed="rId2"/>
          <a:srcRect/>
          <a:stretch>
            <a:fillRect/>
          </a:stretch>
        </p:blipFill>
        <p:spPr bwMode="auto">
          <a:xfrm>
            <a:off x="762000" y="1285875"/>
            <a:ext cx="7620000" cy="5000625"/>
          </a:xfrm>
          <a:prstGeom prst="rect">
            <a:avLst/>
          </a:prstGeom>
          <a:noFill/>
          <a:ln w="9525">
            <a:noFill/>
            <a:miter lim="800000"/>
            <a:headEnd/>
            <a:tailEnd/>
          </a:ln>
        </p:spPr>
      </p:pic>
      <p:pic>
        <p:nvPicPr>
          <p:cNvPr id="35847" name="Imagen 4"/>
          <p:cNvPicPr>
            <a:picLocks noChangeAspect="1" noChangeArrowheads="1"/>
          </p:cNvPicPr>
          <p:nvPr/>
        </p:nvPicPr>
        <p:blipFill>
          <a:blip r:embed="rId3"/>
          <a:srcRect/>
          <a:stretch>
            <a:fillRect/>
          </a:stretch>
        </p:blipFill>
        <p:spPr bwMode="auto">
          <a:xfrm>
            <a:off x="206375" y="1125538"/>
            <a:ext cx="8758238" cy="547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6866"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56433" y="1556792"/>
            <a:ext cx="8031134" cy="479701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pic>
        <p:nvPicPr>
          <p:cNvPr id="36870" name="Picture 2"/>
          <p:cNvPicPr>
            <a:picLocks noChangeAspect="1" noChangeArrowheads="1"/>
          </p:cNvPicPr>
          <p:nvPr/>
        </p:nvPicPr>
        <p:blipFill>
          <a:blip r:embed="rId2"/>
          <a:srcRect/>
          <a:stretch>
            <a:fillRect/>
          </a:stretch>
        </p:blipFill>
        <p:spPr bwMode="auto">
          <a:xfrm>
            <a:off x="755650" y="1700213"/>
            <a:ext cx="7632700" cy="4443412"/>
          </a:xfrm>
          <a:prstGeom prst="rect">
            <a:avLst/>
          </a:prstGeom>
          <a:noFill/>
          <a:ln w="9525">
            <a:solidFill>
              <a:srgbClr val="000099"/>
            </a:solidFill>
            <a:miter lim="800000"/>
            <a:headEnd/>
            <a:tailEnd/>
          </a:ln>
        </p:spPr>
      </p:pic>
      <p:sp>
        <p:nvSpPr>
          <p:cNvPr id="6"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El Inventario de información</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Line 1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n-US"/>
          </a:p>
        </p:txBody>
      </p:sp>
      <p:sp>
        <p:nvSpPr>
          <p:cNvPr id="37890" name="Line 1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n-US"/>
          </a:p>
        </p:txBody>
      </p:sp>
      <p:sp>
        <p:nvSpPr>
          <p:cNvPr id="4" name="Text Box 3"/>
          <p:cNvSpPr txBox="1">
            <a:spLocks noChangeArrowheads="1"/>
          </p:cNvSpPr>
          <p:nvPr/>
        </p:nvSpPr>
        <p:spPr bwMode="auto">
          <a:xfrm>
            <a:off x="533400" y="1420194"/>
            <a:ext cx="8070850" cy="517715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tabLst>
                <a:tab pos="4572000" algn="l"/>
                <a:tab pos="4667250" algn="l"/>
              </a:tabLst>
              <a:defRPr/>
            </a:pPr>
            <a:endParaRPr lang="es-ES_tradnl" sz="1400" b="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sz="1400" b="1" i="1" dirty="0">
              <a:solidFill>
                <a:srgbClr val="000099"/>
              </a:solidFill>
              <a:latin typeface="Arial" pitchFamily="34" charset="0"/>
              <a:cs typeface="Arial" pitchFamily="34" charset="0"/>
            </a:endParaRPr>
          </a:p>
          <a:p>
            <a:pPr fontAlgn="auto">
              <a:spcBef>
                <a:spcPts val="0"/>
              </a:spcBef>
              <a:spcAft>
                <a:spcPts val="0"/>
              </a:spcAft>
              <a:tabLst>
                <a:tab pos="4572000" algn="l"/>
                <a:tab pos="4667250" algn="l"/>
              </a:tabLst>
              <a:defRPr/>
            </a:pPr>
            <a:r>
              <a:rPr lang="es-ES_tradnl" sz="10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fontAlgn="auto">
              <a:spcBef>
                <a:spcPts val="0"/>
              </a:spcBef>
              <a:spcAft>
                <a:spcPts val="0"/>
              </a:spcAft>
              <a:tabLst>
                <a:tab pos="4572000" algn="l"/>
                <a:tab pos="4667250" algn="l"/>
              </a:tabLst>
              <a:defRPr/>
            </a:pPr>
            <a:endParaRPr lang="es-ES_tradnl" sz="100" b="1" dirty="0">
              <a:solidFill>
                <a:srgbClr val="000099"/>
              </a:solidFill>
              <a:latin typeface="Arial" pitchFamily="34" charset="0"/>
              <a:cs typeface="Arial" pitchFamily="34" charset="0"/>
            </a:endParaRPr>
          </a:p>
        </p:txBody>
      </p:sp>
      <p:sp>
        <p:nvSpPr>
          <p:cNvPr id="5" name="2 Marcador de contenido"/>
          <p:cNvSpPr txBox="1">
            <a:spLocks/>
          </p:cNvSpPr>
          <p:nvPr/>
        </p:nvSpPr>
        <p:spPr>
          <a:xfrm>
            <a:off x="457200" y="1401763"/>
            <a:ext cx="8229600" cy="5051425"/>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371600" lvl="3" indent="0" eaLnBrk="1" fontAlgn="auto" hangingPunct="1">
              <a:spcAft>
                <a:spcPts val="0"/>
              </a:spcAft>
              <a:buFontTx/>
              <a:buNone/>
              <a:defRPr/>
            </a:pPr>
            <a:endParaRPr lang="es-ES" kern="0" dirty="0" smtClean="0">
              <a:solidFill>
                <a:srgbClr val="000000"/>
              </a:solidFill>
            </a:endParaRPr>
          </a:p>
        </p:txBody>
      </p:sp>
      <p:pic>
        <p:nvPicPr>
          <p:cNvPr id="37895" name="Picture 3"/>
          <p:cNvPicPr>
            <a:picLocks noChangeAspect="1" noChangeArrowheads="1"/>
          </p:cNvPicPr>
          <p:nvPr/>
        </p:nvPicPr>
        <p:blipFill>
          <a:blip r:embed="rId2"/>
          <a:srcRect/>
          <a:stretch>
            <a:fillRect/>
          </a:stretch>
        </p:blipFill>
        <p:spPr bwMode="auto">
          <a:xfrm>
            <a:off x="533400" y="1600200"/>
            <a:ext cx="8070850" cy="4781550"/>
          </a:xfrm>
          <a:prstGeom prst="rect">
            <a:avLst/>
          </a:prstGeom>
          <a:noFill/>
          <a:ln w="9525">
            <a:solidFill>
              <a:srgbClr val="000099"/>
            </a:solidFill>
            <a:miter lim="800000"/>
            <a:headEnd/>
            <a:tailEnd/>
          </a:ln>
        </p:spPr>
      </p:pic>
      <p:sp>
        <p:nvSpPr>
          <p:cNvPr id="8" name="Rectangle 2"/>
          <p:cNvSpPr>
            <a:spLocks noChangeArrowheads="1"/>
          </p:cNvSpPr>
          <p:nvPr/>
        </p:nvSpPr>
        <p:spPr bwMode="auto">
          <a:xfrm>
            <a:off x="533400" y="571480"/>
            <a:ext cx="8070850" cy="83099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Otras Bases de Datos de interés tributario </a:t>
            </a:r>
          </a:p>
          <a:p>
            <a:pPr algn="ctr" eaLnBrk="0" fontAlgn="auto" hangingPunct="0">
              <a:spcBef>
                <a:spcPts val="0"/>
              </a:spcBef>
              <a:spcAft>
                <a:spcPts val="0"/>
              </a:spcAft>
              <a:defRPr/>
            </a:pPr>
            <a:r>
              <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rPr>
              <a:t>El Inventario de información</a:t>
            </a:r>
            <a:endParaRPr lang="es-ES_tradnl" sz="2400" b="1" spc="-12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1193</Words>
  <Application>Microsoft Office PowerPoint</Application>
  <PresentationFormat>Presentación en pantalla (4:3)</PresentationFormat>
  <Paragraphs>299</Paragraphs>
  <Slides>26</Slides>
  <Notes>2</Notes>
  <HiddenSlides>0</HiddenSlides>
  <MMClips>0</MMClips>
  <ScaleCrop>false</ScaleCrop>
  <HeadingPairs>
    <vt:vector size="8" baseType="variant">
      <vt:variant>
        <vt:lpstr>Fuentes usadas</vt:lpstr>
      </vt:variant>
      <vt:variant>
        <vt:i4>6</vt:i4>
      </vt:variant>
      <vt:variant>
        <vt:lpstr>Plantilla de diseño</vt:lpstr>
      </vt:variant>
      <vt:variant>
        <vt:i4>5</vt:i4>
      </vt:variant>
      <vt:variant>
        <vt:lpstr>Servidores OLE incrustados</vt:lpstr>
      </vt:variant>
      <vt:variant>
        <vt:i4>2</vt:i4>
      </vt:variant>
      <vt:variant>
        <vt:lpstr>Títulos de diapositiva</vt:lpstr>
      </vt:variant>
      <vt:variant>
        <vt:i4>26</vt:i4>
      </vt:variant>
    </vt:vector>
  </HeadingPairs>
  <TitlesOfParts>
    <vt:vector size="39" baseType="lpstr">
      <vt:lpstr>Calibri</vt:lpstr>
      <vt:lpstr>Arial</vt:lpstr>
      <vt:lpstr>Times New Roman</vt:lpstr>
      <vt:lpstr>Arial Unicode MS</vt:lpstr>
      <vt:lpstr>Garamond</vt:lpstr>
      <vt:lpstr>Wingdings</vt:lpstr>
      <vt:lpstr>1_Tema de Office</vt:lpstr>
      <vt:lpstr>Diseño predeterminado</vt:lpstr>
      <vt:lpstr>Diseño predeterminado</vt:lpstr>
      <vt:lpstr>Diseño predeterminado</vt:lpstr>
      <vt:lpstr>Diseño predeterminado</vt:lpstr>
      <vt:lpstr>Imagen de mapa de bits</vt:lpstr>
      <vt:lpstr>Imagen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Jueves 29 Agosto 2013</dc:title>
  <dc:creator>TETE</dc:creator>
  <cp:lastModifiedBy> </cp:lastModifiedBy>
  <cp:revision>28</cp:revision>
  <dcterms:created xsi:type="dcterms:W3CDTF">2013-08-14T11:49:37Z</dcterms:created>
  <dcterms:modified xsi:type="dcterms:W3CDTF">2013-10-29T09:38:28Z</dcterms:modified>
</cp:coreProperties>
</file>